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256" r:id="rId2"/>
    <p:sldId id="257" r:id="rId3"/>
    <p:sldId id="258" r:id="rId4"/>
    <p:sldId id="277" r:id="rId5"/>
    <p:sldId id="278" r:id="rId6"/>
    <p:sldId id="281" r:id="rId7"/>
    <p:sldId id="282" r:id="rId8"/>
    <p:sldId id="259" r:id="rId9"/>
    <p:sldId id="276" r:id="rId10"/>
    <p:sldId id="260" r:id="rId11"/>
    <p:sldId id="275" r:id="rId12"/>
    <p:sldId id="261" r:id="rId13"/>
    <p:sldId id="273" r:id="rId14"/>
    <p:sldId id="283" r:id="rId15"/>
    <p:sldId id="262" r:id="rId16"/>
    <p:sldId id="272" r:id="rId17"/>
    <p:sldId id="263" r:id="rId18"/>
    <p:sldId id="270" r:id="rId19"/>
    <p:sldId id="271" r:id="rId20"/>
    <p:sldId id="264" r:id="rId21"/>
    <p:sldId id="269" r:id="rId22"/>
    <p:sldId id="265" r:id="rId23"/>
    <p:sldId id="268" r:id="rId24"/>
    <p:sldId id="266" r:id="rId25"/>
    <p:sldId id="267" r:id="rId26"/>
    <p:sldId id="279" r:id="rId27"/>
    <p:sldId id="280" r:id="rId2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09" autoAdjust="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D8599-D2CE-4AAD-9029-6E7AF44F32FD}" type="datetimeFigureOut">
              <a:rPr lang="sk-SK" smtClean="0"/>
              <a:pPr/>
              <a:t>24. 2. 2021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44159-4E7E-4954-962D-5256EE38FA62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95733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44159-4E7E-4954-962D-5256EE38FA62}" type="slidenum">
              <a:rPr lang="sk-SK" smtClean="0"/>
              <a:pPr/>
              <a:t>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87274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44159-4E7E-4954-962D-5256EE38FA62}" type="slidenum">
              <a:rPr lang="sk-SK" smtClean="0"/>
              <a:pPr/>
              <a:t>9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96782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44159-4E7E-4954-962D-5256EE38FA62}" type="slidenum">
              <a:rPr lang="sk-SK" smtClean="0"/>
              <a:pPr/>
              <a:t>11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18862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Zástupný symbol dátumu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31BE-457B-4516-B3B8-DF3454BBC04D}" type="datetimeFigureOut">
              <a:rPr lang="sk-SK" smtClean="0"/>
              <a:pPr/>
              <a:t>24. 2. 2021</a:t>
            </a:fld>
            <a:endParaRPr lang="sk-SK" dirty="0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9A43BE-1A5B-4317-87D9-F74B631AE1F6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31BE-457B-4516-B3B8-DF3454BBC04D}" type="datetimeFigureOut">
              <a:rPr lang="sk-SK" smtClean="0"/>
              <a:pPr/>
              <a:t>24. 2. 2021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43BE-1A5B-4317-87D9-F74B631AE1F6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31BE-457B-4516-B3B8-DF3454BBC04D}" type="datetimeFigureOut">
              <a:rPr lang="sk-SK" smtClean="0"/>
              <a:pPr/>
              <a:t>24. 2. 2021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43BE-1A5B-4317-87D9-F74B631AE1F6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7A31BE-457B-4516-B3B8-DF3454BBC04D}" type="datetimeFigureOut">
              <a:rPr lang="sk-SK" smtClean="0"/>
              <a:pPr/>
              <a:t>24. 2. 2021</a:t>
            </a:fld>
            <a:endParaRPr lang="sk-SK" dirty="0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39A43BE-1A5B-4317-87D9-F74B631AE1F6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6" name="Zástupný symbol päty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31BE-457B-4516-B3B8-DF3454BBC04D}" type="datetimeFigureOut">
              <a:rPr lang="sk-SK" smtClean="0"/>
              <a:pPr/>
              <a:t>24. 2. 2021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43BE-1A5B-4317-87D9-F74B631AE1F6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7" name="Rovná spojnic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31BE-457B-4516-B3B8-DF3454BBC04D}" type="datetimeFigureOut">
              <a:rPr lang="sk-SK" smtClean="0"/>
              <a:pPr/>
              <a:t>24. 2. 2021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43BE-1A5B-4317-87D9-F74B631AE1F6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43BE-1A5B-4317-87D9-F74B631AE1F6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31BE-457B-4516-B3B8-DF3454BBC04D}" type="datetimeFigureOut">
              <a:rPr lang="sk-SK" smtClean="0"/>
              <a:pPr/>
              <a:t>24. 2. 2021</a:t>
            </a:fld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2" name="Zástupný symbol obsah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4" name="Zástupný symbol obsah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10" name="Rovná spojnic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31BE-457B-4516-B3B8-DF3454BBC04D}" type="datetimeFigureOut">
              <a:rPr lang="sk-SK" smtClean="0"/>
              <a:pPr/>
              <a:t>24. 2. 2021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43BE-1A5B-4317-87D9-F74B631AE1F6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31BE-457B-4516-B3B8-DF3454BBC04D}" type="datetimeFigureOut">
              <a:rPr lang="sk-SK" smtClean="0"/>
              <a:pPr/>
              <a:t>24. 2. 2021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43BE-1A5B-4317-87D9-F74B631AE1F6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obsah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7A31BE-457B-4516-B3B8-DF3454BBC04D}" type="datetimeFigureOut">
              <a:rPr lang="sk-SK" smtClean="0"/>
              <a:pPr/>
              <a:t>24. 2. 2021</a:t>
            </a:fld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39A43BE-1A5B-4317-87D9-F74B631AE1F6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31BE-457B-4516-B3B8-DF3454BBC04D}" type="datetimeFigureOut">
              <a:rPr lang="sk-SK" smtClean="0"/>
              <a:pPr/>
              <a:t>24. 2. 2021</a:t>
            </a:fld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9A43BE-1A5B-4317-87D9-F74B631AE1F6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07A31BE-457B-4516-B3B8-DF3454BBC04D}" type="datetimeFigureOut">
              <a:rPr lang="sk-SK" smtClean="0"/>
              <a:pPr/>
              <a:t>24. 2. 2021</a:t>
            </a:fld>
            <a:endParaRPr lang="sk-SK" dirty="0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39A43BE-1A5B-4317-87D9-F74B631AE1F6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vezamky.sk/vodny-mlyn-kolarovo/os-1296" TargetMode="External"/><Relationship Id="rId3" Type="http://schemas.openxmlformats.org/officeDocument/2006/relationships/hyperlink" Target="http://edovolenky.sk/skolskevylety/slovensko/slovenska-ustredna-hvezdare-hurbanovo/" TargetMode="External"/><Relationship Id="rId7" Type="http://schemas.openxmlformats.org/officeDocument/2006/relationships/hyperlink" Target="http://exod-komarno.webnode.sk/erb-mesta-komarna/" TargetMode="External"/><Relationship Id="rId2" Type="http://schemas.openxmlformats.org/officeDocument/2006/relationships/hyperlink" Target="https://www.novinky.cz/cestovani/tipy-navylety/257306-pevnost-v-komarne-sultan-nedobyl-znicili-ji-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olidayinfo.sk/sk/TermalneKupalisko/OStredisku" TargetMode="External"/><Relationship Id="rId5" Type="http://schemas.openxmlformats.org/officeDocument/2006/relationships/hyperlink" Target="https://sk.wikipedia.org/wiki/Kom%C3%A1rno" TargetMode="External"/><Relationship Id="rId10" Type="http://schemas.openxmlformats.org/officeDocument/2006/relationships/hyperlink" Target="http://www.vodnesvety.sk/aquapark-vadas-sturovo" TargetMode="External"/><Relationship Id="rId4" Type="http://schemas.openxmlformats.org/officeDocument/2006/relationships/hyperlink" Target="http://www.travelguide.sk/svk/turisticke-zaujimavosti/vyletna-lod-pluto_147_1.html" TargetMode="External"/><Relationship Id="rId9" Type="http://schemas.openxmlformats.org/officeDocument/2006/relationships/hyperlink" Target="https://sk.wikipedia.org/wiki/Protitureck%C3%A1_pevnos%C5%A5_(Kom%C3%A1rno)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sk-SK" sz="28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4. – 11. júla 2019</a:t>
            </a:r>
            <a:endParaRPr lang="sk-SK" sz="2800" dirty="0">
              <a:solidFill>
                <a:schemeClr val="accent2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sk-SK" dirty="0" smtClean="0">
                <a:solidFill>
                  <a:srgbClr val="002060"/>
                </a:solidFill>
              </a:rPr>
              <a:t>Komárno - EXOD</a:t>
            </a:r>
            <a:endParaRPr lang="sk-SK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268760"/>
            <a:ext cx="8280920" cy="5040600"/>
          </a:xfrm>
        </p:spPr>
        <p:txBody>
          <a:bodyPr>
            <a:noAutofit/>
          </a:bodyPr>
          <a:lstStyle/>
          <a:p>
            <a:pPr marL="0" lvl="1" algn="just">
              <a:spcBef>
                <a:spcPts val="0"/>
              </a:spcBef>
              <a:buFont typeface="Wingdings" pitchFamily="2" charset="2"/>
              <a:buChar char="Ø"/>
            </a:pPr>
            <a:r>
              <a:rPr lang="sk-SK" sz="2200" b="1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Podhájska 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je obec v okrese Nové Zámky</a:t>
            </a:r>
            <a:r>
              <a:rPr lang="sk-SK" sz="2200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, leží na 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   železničnej </a:t>
            </a:r>
            <a:r>
              <a:rPr lang="sk-SK" sz="2200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trati medzi Levicami a Šuranmi. 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Vznikla v roku 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   1960 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spojením 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samostatných obcí 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Belek a Svätuša</a:t>
            </a:r>
            <a:r>
              <a:rPr lang="sk-SK" sz="2200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. 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</a:p>
          <a:p>
            <a:pPr marL="0" lvl="1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sk-SK" sz="2200" b="1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Termálne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sk-SK" sz="2200" b="1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kúpalisko </a:t>
            </a:r>
            <a:r>
              <a:rPr lang="sk-SK" sz="2200" b="1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sk-SK" sz="20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–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na ploche 12 ha sa nachádza 10 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ba-            </a:t>
            </a:r>
          </a:p>
          <a:p>
            <a:pPr marL="0" lvl="1" indent="0" algn="just">
              <a:spcBef>
                <a:spcPts val="600"/>
              </a:spcBef>
              <a:buNone/>
            </a:pP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   zénov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, tobogán, stánky rýchleho občerstvenia, hotel, 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cha-</a:t>
            </a:r>
          </a:p>
          <a:p>
            <a:pPr marL="0" lvl="1" indent="0" algn="just">
              <a:spcBef>
                <a:spcPts val="600"/>
              </a:spcBef>
              <a:buNone/>
            </a:pP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   tová 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osada, kemping, reštaurácie a ďalšie služby.</a:t>
            </a:r>
          </a:p>
          <a:p>
            <a:pPr marL="0" lvl="1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Termálna voda sa svojím zložením podobá vode z M</a:t>
            </a:r>
            <a:r>
              <a:rPr lang="sk-SK" sz="2200" b="1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ŕ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tveho </a:t>
            </a:r>
            <a:endParaRPr lang="sk-SK" sz="2200" dirty="0" smtClean="0">
              <a:solidFill>
                <a:schemeClr val="accent2">
                  <a:lumMod val="50000"/>
                </a:schemeClr>
              </a:solidFill>
              <a:latin typeface="Arial Rounded MT Bold" pitchFamily="34" charset="0"/>
            </a:endParaRPr>
          </a:p>
          <a:p>
            <a:pPr marL="0" lvl="1" indent="0" algn="just">
              <a:spcBef>
                <a:spcPts val="600"/>
              </a:spcBef>
              <a:buNone/>
            </a:pP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   mora </a:t>
            </a:r>
            <a:r>
              <a:rPr lang="sk-SK" sz="2000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–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pomáha pri liečbe prieduškových ochorení, 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dýcha-</a:t>
            </a:r>
          </a:p>
          <a:p>
            <a:pPr marL="0" lvl="1" indent="0" algn="just">
              <a:spcBef>
                <a:spcPts val="600"/>
              </a:spcBef>
              <a:buNone/>
            </a:pP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   cích 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ciest, reumatizmu, cievnych a kĺbových ochorení, 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do- </a:t>
            </a:r>
          </a:p>
          <a:p>
            <a:pPr marL="0" lvl="1" indent="0" algn="just">
              <a:spcBef>
                <a:spcPts val="600"/>
              </a:spcBef>
              <a:buNone/>
            </a:pP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   liečuje 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zlomeniny, poskytuje úľavu unaveným ľuďom. </a:t>
            </a:r>
            <a:endParaRPr lang="sk-SK" sz="2200" dirty="0" smtClean="0">
              <a:solidFill>
                <a:schemeClr val="accent2">
                  <a:lumMod val="50000"/>
                </a:schemeClr>
              </a:solidFill>
              <a:latin typeface="Arial Rounded MT Bold" pitchFamily="34" charset="0"/>
            </a:endParaRPr>
          </a:p>
          <a:p>
            <a:pPr marL="0" lvl="1" indent="0" algn="just">
              <a:spcBef>
                <a:spcPts val="600"/>
              </a:spcBef>
              <a:buNone/>
            </a:pP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   Celoročne 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je v prevádzke Wellnes komplex.</a:t>
            </a:r>
            <a:endParaRPr lang="sk-SK" sz="2200" dirty="0">
              <a:solidFill>
                <a:schemeClr val="accent2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sk-SK" sz="4000" dirty="0" smtClean="0"/>
              <a:t> </a:t>
            </a:r>
            <a:br>
              <a:rPr lang="sk-SK" sz="4000" dirty="0" smtClean="0"/>
            </a:br>
            <a:r>
              <a:rPr lang="sk-SK" sz="4000" dirty="0" smtClean="0"/>
              <a:t>   </a:t>
            </a:r>
            <a:br>
              <a:rPr lang="sk-SK" sz="4000" dirty="0" smtClean="0"/>
            </a:br>
            <a:r>
              <a:rPr lang="sk-SK" sz="4000" dirty="0" smtClean="0"/>
              <a:t/>
            </a:r>
            <a:br>
              <a:rPr lang="sk-SK" sz="4000" dirty="0" smtClean="0"/>
            </a:br>
            <a:r>
              <a:rPr lang="sk-SK" sz="4000" dirty="0" smtClean="0"/>
              <a:t/>
            </a:r>
            <a:br>
              <a:rPr lang="sk-SK" sz="4000" dirty="0" smtClean="0"/>
            </a:br>
            <a:r>
              <a:rPr lang="sk-SK" sz="4000" dirty="0" smtClean="0"/>
              <a:t/>
            </a:r>
            <a:br>
              <a:rPr lang="sk-SK" sz="4000" dirty="0" smtClean="0"/>
            </a:br>
            <a:r>
              <a:rPr lang="sk-SK" sz="4000" dirty="0" smtClean="0"/>
              <a:t/>
            </a:r>
            <a:br>
              <a:rPr lang="sk-SK" sz="4000" dirty="0" smtClean="0"/>
            </a:br>
            <a:r>
              <a:rPr lang="sk-SK" sz="4000" dirty="0" smtClean="0"/>
              <a:t/>
            </a:r>
            <a:br>
              <a:rPr lang="sk-SK" sz="4000" dirty="0" smtClean="0"/>
            </a:br>
            <a:r>
              <a:rPr lang="sk-SK" sz="4000" dirty="0" smtClean="0"/>
              <a:t> </a:t>
            </a:r>
            <a:br>
              <a:rPr lang="sk-SK" sz="4000" dirty="0" smtClean="0"/>
            </a:br>
            <a:r>
              <a:rPr lang="sk-SK" sz="4000" dirty="0" smtClean="0"/>
              <a:t> </a:t>
            </a:r>
            <a:br>
              <a:rPr lang="sk-SK" sz="4000" dirty="0" smtClean="0"/>
            </a:br>
            <a:r>
              <a:rPr lang="sk-SK" sz="4000" dirty="0" smtClean="0"/>
              <a:t/>
            </a:r>
            <a:br>
              <a:rPr lang="sk-SK" sz="4000" dirty="0" smtClean="0"/>
            </a:br>
            <a:r>
              <a:rPr lang="sk-SK" sz="4000" dirty="0" smtClean="0"/>
              <a:t/>
            </a:r>
            <a:br>
              <a:rPr lang="sk-SK" sz="4000" dirty="0" smtClean="0"/>
            </a:br>
            <a:r>
              <a:rPr lang="sk-SK" sz="4000" dirty="0" smtClean="0"/>
              <a:t> </a:t>
            </a:r>
            <a:br>
              <a:rPr lang="sk-SK" sz="4000" dirty="0" smtClean="0"/>
            </a:br>
            <a:r>
              <a:rPr lang="sk-SK" sz="4000" dirty="0" smtClean="0"/>
              <a:t/>
            </a:r>
            <a:br>
              <a:rPr lang="sk-SK" sz="4000" dirty="0" smtClean="0"/>
            </a:br>
            <a:r>
              <a:rPr lang="sk-SK" sz="4000" dirty="0" smtClean="0"/>
              <a:t/>
            </a:r>
            <a:br>
              <a:rPr lang="sk-SK" sz="4000" dirty="0" smtClean="0"/>
            </a:br>
            <a:r>
              <a:rPr lang="sk-SK" sz="4000" dirty="0" smtClean="0">
                <a:solidFill>
                  <a:srgbClr val="002060"/>
                </a:solidFill>
              </a:rPr>
              <a:t>Podhájska – termálne kúpalisko</a:t>
            </a:r>
            <a:endParaRPr lang="sk-SK" sz="40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://kudyznudy.sk/upload/activities/00122_1334429132_6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0"/>
            <a:ext cx="4788024" cy="3591018"/>
          </a:xfrm>
          <a:prstGeom prst="rect">
            <a:avLst/>
          </a:prstGeom>
          <a:noFill/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3010" name="Picture 2" descr="http://ubytovaniepodhajska.wbl.sk/podhajsk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5363178" cy="3573016"/>
          </a:xfrm>
          <a:prstGeom prst="rect">
            <a:avLst/>
          </a:prstGeom>
          <a:noFill/>
        </p:spPr>
      </p:pic>
      <p:pic>
        <p:nvPicPr>
          <p:cNvPr id="43014" name="Picture 6" descr="http://www.travelguide.sk/userfiles/stays/termalne_kupalisko_podhajska_1377254375_kupalisko_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67157"/>
            <a:ext cx="4939630" cy="3290843"/>
          </a:xfrm>
          <a:prstGeom prst="rect">
            <a:avLst/>
          </a:prstGeom>
          <a:noFill/>
        </p:spPr>
      </p:pic>
      <p:pic>
        <p:nvPicPr>
          <p:cNvPr id="43016" name="Picture 8" descr="http://www.holidayinfo.sk/img.cgi?image=42290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68489" y="3573016"/>
            <a:ext cx="4575511" cy="328498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2200" b="1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Ostrihomská bazilika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 sa rozprestiera na ploche 5 660 m</a:t>
            </a:r>
            <a:r>
              <a:rPr lang="sk-SK" sz="2200" baseline="300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2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,</a:t>
            </a:r>
            <a:r>
              <a:rPr lang="sk-SK" sz="2200" dirty="0" smtClean="0">
                <a:solidFill>
                  <a:srgbClr val="FFC000"/>
                </a:solidFill>
                <a:latin typeface="Arial Rounded MT Bold" pitchFamily="34" charset="0"/>
              </a:rPr>
              <a:t> 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čím je najväčšou sakrálnou stavbou Maďarska.</a:t>
            </a:r>
          </a:p>
          <a:p>
            <a:pPr>
              <a:buFont typeface="Wingdings" pitchFamily="2" charset="2"/>
              <a:buChar char="Ø"/>
            </a:pP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S výstavbou sa začalo v r. 1822  podľa plánov arcibiskupa slovenského pôvodu  A. Rudnayho na Hradnom  vrchu, na základoch starého kostola sv. Adalberta (Vojtecha). Vysvätená bola v r. 1856.</a:t>
            </a:r>
          </a:p>
          <a:p>
            <a:pPr>
              <a:buFont typeface="Wingdings" pitchFamily="2" charset="2"/>
              <a:buChar char="Ø"/>
            </a:pP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Niekoľko zaujímavostí: </a:t>
            </a:r>
          </a:p>
          <a:p>
            <a:pPr algn="just">
              <a:buNone/>
            </a:pP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  </a:t>
            </a:r>
            <a:r>
              <a:rPr lang="sk-SK" sz="24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–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monumentálna budova je 118 m dlhá, 49 m široká, výška kupoly  vo vnútri je 71,5 m, priemer 33,5 m </a:t>
            </a:r>
            <a:r>
              <a:rPr lang="sk-SK" sz="2400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–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hrúb-ka steny je miestami 17 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m,</a:t>
            </a:r>
            <a:endParaRPr lang="sk-SK" sz="2200" dirty="0" smtClean="0">
              <a:solidFill>
                <a:schemeClr val="accent2">
                  <a:lumMod val="50000"/>
                </a:schemeClr>
              </a:solidFill>
              <a:latin typeface="Arial Rounded MT Bold" pitchFamily="34" charset="0"/>
            </a:endParaRPr>
          </a:p>
          <a:p>
            <a:pPr algn="just">
              <a:buNone/>
            </a:pP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  </a:t>
            </a:r>
            <a:r>
              <a:rPr lang="sk-SK" sz="24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–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hlavný oltárny obraz od Michelangela Grigolettiho je najväčším oltárnym obrazom na svete maľovaným na jednom plátne.</a:t>
            </a:r>
          </a:p>
          <a:p>
            <a:endParaRPr lang="sk-SK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92088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sk-SK" dirty="0" smtClean="0">
                <a:solidFill>
                  <a:srgbClr val="FF0000"/>
                </a:solidFill>
              </a:rPr>
              <a:t>  </a:t>
            </a:r>
            <a:r>
              <a:rPr lang="sk-SK" sz="4000" dirty="0" smtClean="0">
                <a:solidFill>
                  <a:srgbClr val="002060"/>
                </a:solidFill>
              </a:rPr>
              <a:t>Ostrihom – bazilika</a:t>
            </a:r>
            <a:endParaRPr lang="sk-SK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72344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solidFill>
                  <a:srgbClr val="002060"/>
                </a:solidFill>
              </a:rPr>
              <a:t>Ostrihomská bazilika</a:t>
            </a:r>
            <a:endParaRPr lang="sk-SK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Výsledok vyh&amp;lcaron;adávania obrázkov pre dopyt ostrihomská bazil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573016"/>
          </a:xfrm>
          <a:prstGeom prst="rect">
            <a:avLst/>
          </a:prstGeom>
          <a:noFill/>
        </p:spPr>
      </p:pic>
      <p:pic>
        <p:nvPicPr>
          <p:cNvPr id="44036" name="Picture 4" descr="Výsledok vyh&amp;lcaron;adávania obrázkov pre dopyt ostrihomská bazil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2852936"/>
          </a:xfrm>
          <a:prstGeom prst="rect">
            <a:avLst/>
          </a:prstGeom>
          <a:noFill/>
        </p:spPr>
      </p:pic>
      <p:pic>
        <p:nvPicPr>
          <p:cNvPr id="44038" name="Picture 6" descr="Výsledok vyh&amp;lcaron;adávania obrázkov pre dopyt ostrihomská bazili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420888"/>
            <a:ext cx="3779912" cy="4437112"/>
          </a:xfrm>
          <a:prstGeom prst="rect">
            <a:avLst/>
          </a:prstGeom>
          <a:noFill/>
        </p:spPr>
      </p:pic>
      <p:pic>
        <p:nvPicPr>
          <p:cNvPr id="44040" name="Picture 8" descr="Výsledok vyh&amp;lcaron;adávania obrázkov pre dopyt ostrihomská bazili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6992"/>
            <a:ext cx="2915816" cy="3501008"/>
          </a:xfrm>
          <a:prstGeom prst="rect">
            <a:avLst/>
          </a:prstGeom>
          <a:noFill/>
        </p:spPr>
      </p:pic>
      <p:pic>
        <p:nvPicPr>
          <p:cNvPr id="44042" name="Picture 10" descr="Výsledok vyh&amp;lcaron;adávania obrázkov pre dopyt ostrihomská bazilik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3573016"/>
            <a:ext cx="2448272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140535" cy="5256584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sk-SK" sz="2200" b="1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Štúrovo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 je mesto na ľavom brehu Dunaja na slovensko-maďarskej hranici. Pri meste sa vlieva Hron do Dunaja, 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za  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ním 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sa  dvíhajú  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Kováčske 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kopce  s  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unikátnou 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faunou </a:t>
            </a:r>
          </a:p>
          <a:p>
            <a:pPr marL="0" indent="0" algn="just">
              <a:buNone/>
            </a:pP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   a flórou.</a:t>
            </a:r>
          </a:p>
          <a:p>
            <a:pPr algn="just">
              <a:buFont typeface="Wingdings" pitchFamily="2" charset="2"/>
              <a:buChar char="Ø"/>
            </a:pPr>
            <a:r>
              <a:rPr lang="sk-SK" sz="2200" b="1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Vadaš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 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je vyhľadávané termálne kúpalisko s kapacitou  12 000 návštevníkov, bazénmi rôznej veľkosti, krytou plavárňou i ďalšími možnosťami športovania. </a:t>
            </a:r>
          </a:p>
          <a:p>
            <a:pPr algn="just">
              <a:buFont typeface="Wingdings" pitchFamily="2" charset="2"/>
              <a:buChar char="Ø"/>
            </a:pP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Na kúpalisku nájdete 7 vonkajších a 2 kryté bazény, medzi nimi masážny bazén, vonkajší sedací bazén s 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ce-loročnou 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prevádzkou a jedinečný bazén s umelým vlnobitím, Lagúnu s rozlohou 3800 m². </a:t>
            </a:r>
          </a:p>
          <a:p>
            <a:pPr algn="just">
              <a:buFont typeface="Wingdings" pitchFamily="2" charset="2"/>
              <a:buChar char="Ø"/>
            </a:pP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Bazény  sú 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zásobované 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termálnou  vodou 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z 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hĺbky  130 m</a:t>
            </a:r>
          </a:p>
          <a:p>
            <a:pPr marL="0" indent="0" algn="just">
              <a:buNone/>
            </a:pP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   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a jej výstupná teplota dosahuje 39 °C. </a:t>
            </a:r>
            <a:endParaRPr lang="sk-SK" sz="2200" dirty="0">
              <a:solidFill>
                <a:schemeClr val="accent2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96944" cy="11430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sk-SK" dirty="0" smtClean="0"/>
              <a:t>   </a:t>
            </a:r>
            <a:br>
              <a:rPr lang="sk-SK" dirty="0" smtClean="0"/>
            </a:br>
            <a:r>
              <a:rPr lang="sk-SK" sz="4400" dirty="0" smtClean="0">
                <a:solidFill>
                  <a:srgbClr val="002060"/>
                </a:solidFill>
              </a:rPr>
              <a:t>Štúrovo–termálne </a:t>
            </a:r>
            <a:r>
              <a:rPr lang="sk-SK" sz="4400" dirty="0" smtClean="0">
                <a:solidFill>
                  <a:srgbClr val="002060"/>
                </a:solidFill>
              </a:rPr>
              <a:t>kúpalisko Vadaš</a:t>
            </a:r>
            <a:r>
              <a:rPr lang="sk-SK" dirty="0" smtClean="0">
                <a:solidFill>
                  <a:srgbClr val="002060"/>
                </a:solidFill>
              </a:rPr>
              <a:t/>
            </a:r>
            <a:br>
              <a:rPr lang="sk-SK" dirty="0" smtClean="0">
                <a:solidFill>
                  <a:srgbClr val="002060"/>
                </a:solidFill>
              </a:rPr>
            </a:br>
            <a:endParaRPr lang="sk-SK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1990" name="Picture 6" descr="http://www.penzionmika.sk/wp-content/uploads/2014/04/40191680-vadas_img_0116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0"/>
            <a:ext cx="5715000" cy="3810000"/>
          </a:xfrm>
          <a:prstGeom prst="rect">
            <a:avLst/>
          </a:prstGeom>
          <a:noFill/>
        </p:spPr>
      </p:pic>
      <p:pic>
        <p:nvPicPr>
          <p:cNvPr id="41992" name="Picture 8" descr="http://www.vodnesvety.sk/images/stories/vadassturovo/vada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46546" cy="3707699"/>
          </a:xfrm>
          <a:prstGeom prst="rect">
            <a:avLst/>
          </a:prstGeom>
          <a:noFill/>
        </p:spPr>
      </p:pic>
      <p:pic>
        <p:nvPicPr>
          <p:cNvPr id="41996" name="Picture 12" descr="http://img.topky.sk/big/64070.jpg/kupalisko-sturovo-dovolenkova-inspekc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1088" y="3576059"/>
            <a:ext cx="4922912" cy="3281941"/>
          </a:xfrm>
          <a:prstGeom prst="rect">
            <a:avLst/>
          </a:prstGeom>
          <a:noFill/>
        </p:spPr>
      </p:pic>
      <p:pic>
        <p:nvPicPr>
          <p:cNvPr id="41998" name="Picture 14" descr="http://www.ubytujemsa.sk/images/atrakcie/vadas-thermal-resort/39bce20b1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3016"/>
            <a:ext cx="4920771" cy="328498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052736"/>
            <a:ext cx="8280920" cy="5400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endParaRPr lang="sk-SK" sz="2200" b="0" i="0" dirty="0" smtClean="0">
              <a:latin typeface="Arial Rounded MT Bold" pitchFamily="34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sk-SK" sz="2200" b="0" i="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V historickom parku v centre </a:t>
            </a:r>
            <a:r>
              <a:rPr lang="sk-SK" sz="2200" i="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Hurbanova</a:t>
            </a:r>
            <a:r>
              <a:rPr lang="sk-SK" sz="2200" b="0" i="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sa nachádza najstaršia a najznámejšia slovenská </a:t>
            </a:r>
            <a:r>
              <a:rPr lang="sk-SK" sz="2200" i="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hvezdáreň</a:t>
            </a:r>
            <a:r>
              <a:rPr lang="sk-SK" sz="2200" b="0" i="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O jej vznik sa zaslúžil rodák Dr. Mikuláš Konkoly-Thege.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Astrofyzikálne observatórium ako jedno z prvých v Euró-pe bolo založené v roku 1871 a koncom 19. storočia pa-trilo aj medzi najlepšie vybavené.</a:t>
            </a:r>
          </a:p>
          <a:p>
            <a:pPr algn="just">
              <a:buFont typeface="Wingdings" pitchFamily="2" charset="2"/>
              <a:buChar char="Ø"/>
            </a:pP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Dr. Konkoly celý svoj majetok a zariadenie observatórií venoval štátu (1899) s podmienkou, že hvezdáreň zostane  </a:t>
            </a:r>
          </a:p>
          <a:p>
            <a:pPr algn="just">
              <a:buNone/>
            </a:pP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   v Hurbanove.  </a:t>
            </a:r>
            <a:endParaRPr lang="sk-SK" sz="2200" b="0" i="0" dirty="0" smtClean="0">
              <a:solidFill>
                <a:schemeClr val="accent2">
                  <a:lumMod val="50000"/>
                </a:schemeClr>
              </a:solidFill>
              <a:latin typeface="Arial Rounded MT Bold" pitchFamily="34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sk-SK" sz="2200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P</a:t>
            </a:r>
            <a:r>
              <a:rPr lang="sk-SK" sz="2200" b="0" i="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racovníci hvezdárne sa dnes venujú výskumnej aj výcho-vno-vzdelávacej činnosti.</a:t>
            </a:r>
          </a:p>
          <a:p>
            <a:pPr>
              <a:buNone/>
            </a:pPr>
            <a:endParaRPr lang="sk-SK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   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 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sz="4400" dirty="0" smtClean="0">
                <a:solidFill>
                  <a:srgbClr val="002060"/>
                </a:solidFill>
              </a:rPr>
              <a:t>Hurbanovo – hvezdáreň</a:t>
            </a:r>
            <a:endParaRPr lang="sk-SK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solidFill>
                  <a:srgbClr val="002060"/>
                </a:solidFill>
              </a:rPr>
              <a:t>Historická  budova  Hvezdárne</a:t>
            </a:r>
            <a:endParaRPr lang="sk-SK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8914" name="Picture 2" descr="http://www.cestovnyinformator.sk/public/pictures/objekty/128/13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89978"/>
          </a:xfrm>
          <a:prstGeom prst="rect">
            <a:avLst/>
          </a:prstGeom>
          <a:noFill/>
        </p:spPr>
      </p:pic>
      <p:pic>
        <p:nvPicPr>
          <p:cNvPr id="38918" name="Picture 6" descr="http://hvezdarne.vesmir.sk/fileadmin/user_upload/akcie_hap/pla14circle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38880"/>
            <a:ext cx="3318942" cy="2419120"/>
          </a:xfrm>
          <a:prstGeom prst="rect">
            <a:avLst/>
          </a:prstGeom>
          <a:noFill/>
        </p:spPr>
      </p:pic>
      <p:pic>
        <p:nvPicPr>
          <p:cNvPr id="38920" name="Picture 8" descr="http://skola.velkykyr.sk/data/Image/2011-2012/Hvezdaren-hurbanovo/DSC_06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0192" y="4437112"/>
            <a:ext cx="3633808" cy="2420888"/>
          </a:xfrm>
          <a:prstGeom prst="rect">
            <a:avLst/>
          </a:prstGeom>
          <a:noFill/>
        </p:spPr>
      </p:pic>
      <p:pic>
        <p:nvPicPr>
          <p:cNvPr id="38916" name="Picture 4" descr="http://www.profitour.sk/Data/CMS/Web/21/Data/Img/hurban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437112"/>
            <a:ext cx="2783637" cy="244701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1524000"/>
            <a:ext cx="807524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2400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Komárno</a:t>
            </a:r>
            <a:r>
              <a:rPr lang="sk-SK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– mesto, Stará pevnosť,</a:t>
            </a:r>
          </a:p>
          <a:p>
            <a:pPr marL="0" indent="0">
              <a:buNone/>
            </a:pPr>
            <a:r>
              <a:rPr lang="sk-SK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sk-SK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 Pravoslávny kostol, kúpalisko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Podhájska – termálne kúpalisko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Ostrihom – bazilika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Štúrovo – termálne kúpalisko Vadaš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Hurbanovo – hvezdáreň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Kolárovo – vodný mlyn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Veľký Meder – termálne kúpalisko Corvinus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Komárno – plavba lo</a:t>
            </a:r>
            <a:r>
              <a:rPr lang="sk-SK" b="1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ď</a:t>
            </a:r>
            <a:r>
              <a:rPr lang="sk-SK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ou v sútoku Váh - Dunaj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sk-SK" sz="4000" dirty="0" smtClean="0">
                <a:solidFill>
                  <a:srgbClr val="002060"/>
                </a:solidFill>
              </a:rPr>
              <a:t>Obsah</a:t>
            </a:r>
            <a:endParaRPr lang="sk-SK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54583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Prírodný areál národnej kultúrnej pamiatky Plávajúci vodný mlyn  sa nachádza v juhozápadnej časti Žitného ostrova.  </a:t>
            </a:r>
          </a:p>
          <a:p>
            <a:pPr>
              <a:buFont typeface="Wingdings" pitchFamily="2" charset="2"/>
              <a:buChar char="Ø"/>
            </a:pP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Zloženie flóry a fauny  tohto územia predstavuje ekosystém lužného lesa.</a:t>
            </a:r>
          </a:p>
          <a:p>
            <a:pPr>
              <a:buFont typeface="Wingdings" pitchFamily="2" charset="2"/>
              <a:buChar char="Ø"/>
            </a:pP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Súčasťou územia sú aj 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zvyšky</a:t>
            </a:r>
            <a:r>
              <a:rPr lang="sk-SK" sz="2400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– 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zemný val </a:t>
            </a:r>
            <a:r>
              <a:rPr lang="sk-SK" sz="2400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–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Hradu mieru.</a:t>
            </a:r>
          </a:p>
          <a:p>
            <a:pPr>
              <a:buFont typeface="Wingdings" pitchFamily="2" charset="2"/>
              <a:buChar char="Ø"/>
            </a:pP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Ďalšou  pozoruhodnosťou  areálu  je  celodrevený  most  pre peších cez Malý Dunaj so zastrešenou konštrukciou. Svojou dĺžkou 86 m patrí medzi najdlhšie v Európe. </a:t>
            </a:r>
          </a:p>
          <a:p>
            <a:pPr>
              <a:buFont typeface="Wingdings" pitchFamily="2" charset="2"/>
              <a:buChar char="Ø"/>
            </a:pP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Pri vstupe do areálu  je malé technické  múzeum s dobovým hospodárskym zariadením.</a:t>
            </a:r>
          </a:p>
          <a:p>
            <a:pPr>
              <a:buFont typeface="Wingdings" pitchFamily="2" charset="2"/>
              <a:buChar char="Ø"/>
            </a:pP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Zastrešené javisko je miestom konania širokého spektra kul-túrnych podujatí. </a:t>
            </a:r>
          </a:p>
          <a:p>
            <a:pPr>
              <a:buFont typeface="Wingdings" pitchFamily="2" charset="2"/>
              <a:buChar char="Ø"/>
            </a:pP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Srdcia  detských  návštevníkov  potešia  dve  detské  ihriská</a:t>
            </a:r>
          </a:p>
          <a:p>
            <a:pPr marL="0" indent="0">
              <a:buNone/>
            </a:pP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  a Farma Vodný mlyn s domácimi hospodárskymi zvieratami.   </a:t>
            </a:r>
            <a:endParaRPr lang="sk-SK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sk-SK" sz="4000" dirty="0" smtClean="0"/>
              <a:t/>
            </a:r>
            <a:br>
              <a:rPr lang="sk-SK" sz="4000" dirty="0" smtClean="0"/>
            </a:br>
            <a:r>
              <a:rPr lang="sk-SK" sz="4000" dirty="0" smtClean="0"/>
              <a:t> </a:t>
            </a:r>
            <a:r>
              <a:rPr lang="sk-SK" sz="4000" dirty="0" smtClean="0">
                <a:solidFill>
                  <a:srgbClr val="002060"/>
                </a:solidFill>
              </a:rPr>
              <a:t>Kolárovo – vodný mlyn</a:t>
            </a:r>
            <a:endParaRPr lang="sk-SK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726"/>
            <a:ext cx="8229600" cy="802986"/>
          </a:xfrm>
        </p:spPr>
        <p:txBody>
          <a:bodyPr/>
          <a:lstStyle/>
          <a:p>
            <a:r>
              <a:rPr lang="sk-SK" dirty="0" smtClean="0">
                <a:solidFill>
                  <a:srgbClr val="002060"/>
                </a:solidFill>
              </a:rPr>
              <a:t>   </a:t>
            </a:r>
            <a:r>
              <a:rPr lang="sk-SK" sz="4000" b="1" dirty="0" smtClean="0">
                <a:solidFill>
                  <a:srgbClr val="002060"/>
                </a:solidFill>
              </a:rPr>
              <a:t>Plávajúci </a:t>
            </a:r>
            <a:r>
              <a:rPr lang="sk-SK" sz="4000" b="1" dirty="0" smtClean="0">
                <a:solidFill>
                  <a:srgbClr val="002060"/>
                </a:solidFill>
              </a:rPr>
              <a:t>mlyn  </a:t>
            </a:r>
            <a:r>
              <a:rPr lang="sk-SK" sz="4000" b="1" dirty="0" smtClean="0">
                <a:solidFill>
                  <a:srgbClr val="002060"/>
                </a:solidFill>
              </a:rPr>
              <a:t>-  Kolárovo</a:t>
            </a:r>
            <a:endParaRPr lang="sk-SK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700808"/>
            <a:ext cx="8496944" cy="496855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endParaRPr lang="sk-SK" sz="2200" dirty="0" smtClean="0">
              <a:solidFill>
                <a:schemeClr val="accent2">
                  <a:lumMod val="50000"/>
                </a:schemeClr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endParaRPr lang="sk-SK" sz="2200" dirty="0">
              <a:solidFill>
                <a:schemeClr val="accent2">
                  <a:lumMod val="50000"/>
                </a:schemeClr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Mesto Veľký Meder a jeho termálne kúpalisko Corvinus sa dostali do povedomia v roku 1973. </a:t>
            </a:r>
          </a:p>
          <a:p>
            <a:pPr>
              <a:buFont typeface="Wingdings" pitchFamily="2" charset="2"/>
              <a:buChar char="Ø"/>
            </a:pP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Chemické zloženie geotermálnej vody má priaznivé účinky na regeneráciu organizmu. </a:t>
            </a:r>
          </a:p>
          <a:p>
            <a:pPr>
              <a:buFont typeface="Wingdings" pitchFamily="2" charset="2"/>
              <a:buChar char="Ø"/>
            </a:pP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Corvinus s kapacitou 5 500 osôb je situovaný v lesoparku, ponúka výborné možnosti na športové vyžitie. </a:t>
            </a:r>
          </a:p>
          <a:p>
            <a:pPr>
              <a:buFont typeface="Wingdings" pitchFamily="2" charset="2"/>
              <a:buChar char="Ø"/>
            </a:pP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Ponúka 9 bazénov, z toho 3 vonkajšie, 4 vnútorné a 2 polo-kryté  s teplotou  termálnej</a:t>
            </a:r>
            <a:r>
              <a:rPr lang="sk-SK" sz="2200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vody 26 – 38 °C,   5 tobogánov,  volejbalové, nohejbalové a futbalové ihrisko.</a:t>
            </a:r>
            <a:endParaRPr lang="sk-SK" sz="2200" dirty="0">
              <a:solidFill>
                <a:schemeClr val="accent2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52128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sk-SK" sz="4000" dirty="0" smtClean="0"/>
              <a:t>  </a:t>
            </a:r>
            <a:r>
              <a:rPr lang="sk-SK" sz="4000" dirty="0" smtClean="0">
                <a:solidFill>
                  <a:srgbClr val="002060"/>
                </a:solidFill>
              </a:rPr>
              <a:t>Veľký Meder – Corvinus</a:t>
            </a:r>
            <a:endParaRPr lang="sk-SK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7892" name="Picture 4" descr="http://www.hotelaqua.sk/wp-content/uploads/2015/11/THERMAL-CORVINUS-1024x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91350" cy="3733800"/>
          </a:xfrm>
          <a:prstGeom prst="rect">
            <a:avLst/>
          </a:prstGeom>
          <a:noFill/>
        </p:spPr>
      </p:pic>
      <p:pic>
        <p:nvPicPr>
          <p:cNvPr id="37894" name="Picture 6" descr="http://www.velkymederregisternapadov.sk/images/termalne_kupalisko_velky_meder_b_1eaa85fe528c844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4975126" cy="3140967"/>
          </a:xfrm>
          <a:prstGeom prst="rect">
            <a:avLst/>
          </a:prstGeom>
          <a:noFill/>
        </p:spPr>
      </p:pic>
      <p:pic>
        <p:nvPicPr>
          <p:cNvPr id="37896" name="Picture 8" descr="http://www.apartman-levandula.sk/files/kryty_plavecky_bazen_virivka_termalne_kupalisko_velky_meder_hotelthermal_b_8a6f0_800x800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0"/>
            <a:ext cx="3131840" cy="4720902"/>
          </a:xfrm>
          <a:prstGeom prst="rect">
            <a:avLst/>
          </a:prstGeom>
          <a:noFill/>
        </p:spPr>
      </p:pic>
      <p:pic>
        <p:nvPicPr>
          <p:cNvPr id="37898" name="Picture 10" descr="http://www.travelguide.sk/userfiles/photos/photo_1452261529_map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717032"/>
            <a:ext cx="4211960" cy="3140968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5328592"/>
          </a:xfrm>
        </p:spPr>
        <p:txBody>
          <a:bodyPr>
            <a:normAutofit/>
          </a:bodyPr>
          <a:lstStyle/>
          <a:p>
            <a:pPr>
              <a:buNone/>
            </a:pPr>
            <a:endParaRPr lang="sk-SK" sz="2200" dirty="0" smtClean="0">
              <a:latin typeface="Arial Rounded MT Bold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Vyhliadková plavba začína od reštaurácie St. Borbálya na Váhu. Počas vyše hodinovej cesty umožňuje pohľad na známe miesta „severného“ i „južného“  Komárna </a:t>
            </a:r>
            <a:r>
              <a:rPr lang="sk-SK" sz="2200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– </a:t>
            </a: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Komár-ňanská pevnosť, prístav, železný Alžbetin most spájajúci SR a MR (postavený 1892), flóru a faunu južného Slo-venska...</a:t>
            </a:r>
          </a:p>
          <a:p>
            <a:pPr algn="just">
              <a:buFont typeface="Wingdings" pitchFamily="2" charset="2"/>
              <a:buChar char="Ø"/>
            </a:pP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Plavba končí pri Monoštorskej pevnosti (maďarský breh Dunaja), ale tí, ktorým sa na prvý pokus nepodarilo všetko si obzrieť, majú novú príležitosť na spiatočnej ceste. </a:t>
            </a:r>
          </a:p>
          <a:p>
            <a:pPr algn="just">
              <a:buFont typeface="Wingdings" pitchFamily="2" charset="2"/>
              <a:buChar char="Ø"/>
            </a:pPr>
            <a:r>
              <a:rPr lang="sk-SK" sz="22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Môžeme sa vcítiť do kože lodníkov, ktorí z Dunaja po prvý krát uzreli vežu Kostola svätého Ondreja a rovnako ako Mór Jókai sa necháme inšpirovať krásami mesta.</a:t>
            </a:r>
            <a:endParaRPr lang="sk-SK" sz="2200" dirty="0">
              <a:solidFill>
                <a:schemeClr val="accent2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sz="4400" dirty="0" smtClean="0">
                <a:solidFill>
                  <a:srgbClr val="002060"/>
                </a:solidFill>
              </a:rPr>
              <a:t>Plavba loďou v sútoku </a:t>
            </a:r>
            <a:r>
              <a:rPr lang="sk-SK" sz="4400" dirty="0" smtClean="0">
                <a:solidFill>
                  <a:srgbClr val="002060"/>
                </a:solidFill>
              </a:rPr>
              <a:t>Váh–Dunaj</a:t>
            </a:r>
            <a:endParaRPr lang="sk-SK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 descr="http://www.travelguide.sk/userfiles/stays/vyletna_lod_pluto_1374268706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004048" cy="3429000"/>
          </a:xfrm>
          <a:prstGeom prst="rect">
            <a:avLst/>
          </a:prstGeom>
          <a:noFill/>
        </p:spPr>
      </p:pic>
      <p:pic>
        <p:nvPicPr>
          <p:cNvPr id="1028" name="Picture 4" descr="http://www.travelguide.sk/userfiles/stays/vyletna_lod_pluto_1374268712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44647"/>
            <a:ext cx="5004048" cy="3613353"/>
          </a:xfrm>
          <a:prstGeom prst="rect">
            <a:avLst/>
          </a:prstGeom>
          <a:noFill/>
        </p:spPr>
      </p:pic>
      <p:pic>
        <p:nvPicPr>
          <p:cNvPr id="1030" name="Picture 6" descr="http://www.travelguide.sk/userfiles/stays/vyletna_lod_pluto_1374268734_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0"/>
            <a:ext cx="4296138" cy="3222104"/>
          </a:xfrm>
          <a:prstGeom prst="rect">
            <a:avLst/>
          </a:prstGeom>
          <a:noFill/>
        </p:spPr>
      </p:pic>
      <p:pic>
        <p:nvPicPr>
          <p:cNvPr id="1032" name="Picture 8" descr="http://www.travelguide.sk/userfiles/stays/vyletna_lod_pluto_1374268744_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501008"/>
            <a:ext cx="4320480" cy="335699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4766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sk-SK" sz="31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  <a:hlinkClick r:id="rId2"/>
              </a:rPr>
              <a:t>https://www.novinky.cz/cestovani/tipy-navylety/257306-pevnost-v-komarne-sultan-nedobyl-znicili-ji-a</a:t>
            </a:r>
            <a:endParaRPr lang="sk-SK" sz="3100" dirty="0" smtClean="0">
              <a:solidFill>
                <a:schemeClr val="accent2">
                  <a:lumMod val="50000"/>
                </a:schemeClr>
              </a:solidFill>
              <a:latin typeface="Arial Rounded MT Bold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sk-SK" sz="31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  <a:hlinkClick r:id="rId3"/>
              </a:rPr>
              <a:t>http://edovolenky.sk/skolskevylety/slovensko/slovenska-ustredna-hvezdare-hurbanovo/</a:t>
            </a:r>
            <a:endParaRPr lang="sk-SK" sz="3100" dirty="0" smtClean="0">
              <a:solidFill>
                <a:schemeClr val="accent2">
                  <a:lumMod val="50000"/>
                </a:schemeClr>
              </a:solidFill>
              <a:latin typeface="Arial Rounded MT Bold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sk-SK" sz="31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  <a:hlinkClick r:id="rId4"/>
              </a:rPr>
              <a:t>http://www.travelguide.sk/svk/turisticke-zaujimavosti/vyletna-lod-pluto_147_1.html</a:t>
            </a:r>
            <a:endParaRPr lang="sk-SK" sz="3100" dirty="0" smtClean="0">
              <a:solidFill>
                <a:schemeClr val="accent2">
                  <a:lumMod val="50000"/>
                </a:schemeClr>
              </a:solidFill>
              <a:latin typeface="Arial Rounded MT Bold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sk-SK" sz="31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  <a:hlinkClick r:id="rId5"/>
              </a:rPr>
              <a:t>https://sk.wikipedia.org/wiki/Kom%C3%A1rno</a:t>
            </a:r>
            <a:endParaRPr lang="sk-SK" sz="3100" dirty="0" smtClean="0">
              <a:solidFill>
                <a:schemeClr val="accent2">
                  <a:lumMod val="50000"/>
                </a:schemeClr>
              </a:solidFill>
              <a:latin typeface="Arial Rounded MT Bold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sk-SK" sz="31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  <a:hlinkClick r:id="rId6"/>
              </a:rPr>
              <a:t>http://www.holidayinfo.sk/sk/TermalneKupalisko/OStredisku</a:t>
            </a:r>
            <a:endParaRPr lang="sk-SK" sz="3100" dirty="0" smtClean="0">
              <a:solidFill>
                <a:schemeClr val="accent2">
                  <a:lumMod val="50000"/>
                </a:schemeClr>
              </a:solidFill>
              <a:latin typeface="Arial Rounded MT Bold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sk-SK" sz="31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  <a:hlinkClick r:id="rId7"/>
              </a:rPr>
              <a:t>http://exod-komarno.webnode.sk/erb-mesta-komarna/</a:t>
            </a:r>
            <a:endParaRPr lang="sk-SK" sz="3100" dirty="0" smtClean="0">
              <a:solidFill>
                <a:schemeClr val="accent2">
                  <a:lumMod val="50000"/>
                </a:schemeClr>
              </a:solidFill>
              <a:latin typeface="Arial Rounded MT Bold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sk-SK" sz="31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  <a:hlinkClick r:id="rId8"/>
              </a:rPr>
              <a:t>http://www.novezamky.sk/vodny-mlyn-kolarovo/os-1296</a:t>
            </a:r>
            <a:endParaRPr lang="sk-SK" sz="3100" dirty="0" smtClean="0">
              <a:solidFill>
                <a:schemeClr val="accent2">
                  <a:lumMod val="50000"/>
                </a:schemeClr>
              </a:solidFill>
              <a:latin typeface="Arial Rounded MT Bold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sk-SK" sz="31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  <a:hlinkClick r:id="rId9"/>
              </a:rPr>
              <a:t>https://sk.wikipedia.org/wiki/Protitureck%C3%A1_pevnos%C5%A5(Kom%C3%A1rno)</a:t>
            </a:r>
            <a:endParaRPr lang="sk-SK" sz="3100" dirty="0" smtClean="0">
              <a:solidFill>
                <a:schemeClr val="accent2">
                  <a:lumMod val="50000"/>
                </a:schemeClr>
              </a:solidFill>
              <a:latin typeface="Arial Rounded MT Bold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sk-SK" sz="35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  <a:hlinkClick r:id="rId10"/>
              </a:rPr>
              <a:t>http://www.vodnesvety.sk/aquapark-vadas-sturovo</a:t>
            </a:r>
            <a:endParaRPr lang="sk-SK" sz="3500" dirty="0" smtClean="0">
              <a:solidFill>
                <a:schemeClr val="accent2">
                  <a:lumMod val="50000"/>
                </a:schemeClr>
              </a:solidFill>
              <a:latin typeface="Arial Rounded MT Bold" pitchFamily="34" charset="0"/>
            </a:endParaRPr>
          </a:p>
          <a:p>
            <a:endParaRPr lang="sk-SK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sk-SK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sk-SK" dirty="0" smtClean="0">
              <a:solidFill>
                <a:schemeClr val="bg1"/>
              </a:solidFill>
            </a:endParaRPr>
          </a:p>
          <a:p>
            <a:endParaRPr lang="sk-SK" dirty="0" smtClean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k-SK" sz="4000" dirty="0" smtClean="0">
                <a:solidFill>
                  <a:srgbClr val="002060"/>
                </a:solidFill>
              </a:rPr>
              <a:t>Zdroje</a:t>
            </a:r>
            <a:endParaRPr lang="sk-SK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484784"/>
            <a:ext cx="8568952" cy="5589240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sk-SK" sz="6800" b="1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Komárno</a:t>
            </a:r>
            <a:r>
              <a:rPr lang="sk-SK" sz="68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 je okresné mesto v Nitrianskom kraji, ktoré leží pri sútoku Dunaja a Váhu v nadmorskej výške cca. 110 m.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sk-SK" sz="68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V súčasnosti má cez 37 000 obyvateľov.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sk-SK" sz="6800" b="1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Stará pevnosť</a:t>
            </a:r>
            <a:r>
              <a:rPr lang="sk-SK" sz="6800" b="1" i="1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                                                                                            </a:t>
            </a:r>
            <a:r>
              <a:rPr lang="sk-SK" sz="6800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b</a:t>
            </a:r>
            <a:r>
              <a:rPr lang="sk-SK" sz="68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ola  postavená  v  sútoku  riek  Váh  a  Dunaj,  podľa  plánov  talianskeho staviteľa Pietra Ferraboscu v 16. storočí.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sk-SK" sz="68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Má päť bastiónov. Východný bastión, nazývaný aj Špicový, smeruje do ústia riek. Dva mestské, severný a južný, tvoria základ obrany od Žitného ostrova. Pevnosť má dve nádvoria. Po obvode sú kazematové priestory. Murované časti pev-nosti boli chránené zemnými násypmi. Okolo pevnosti bola vodná priekopa. Pri južnom mestskom bastióne bola Ferdi-nandova brána. </a:t>
            </a:r>
          </a:p>
          <a:p>
            <a:pPr algn="just">
              <a:buNone/>
            </a:pPr>
            <a:r>
              <a:rPr lang="sk-SK" sz="6500" dirty="0" smtClean="0">
                <a:latin typeface="Arial Rounded MT Bold" panose="020F0704030504030204" pitchFamily="34" charset="0"/>
              </a:rPr>
              <a:t/>
            </a:r>
            <a:br>
              <a:rPr lang="sk-SK" sz="6500" dirty="0" smtClean="0">
                <a:latin typeface="Arial Rounded MT Bold" panose="020F0704030504030204" pitchFamily="34" charset="0"/>
              </a:rPr>
            </a:br>
            <a:endParaRPr lang="sk-SK" sz="6500" dirty="0" smtClean="0">
              <a:latin typeface="Arial Rounded MT Bold" panose="020F0704030504030204" pitchFamily="34" charset="0"/>
            </a:endParaRPr>
          </a:p>
          <a:p>
            <a:pPr algn="just"/>
            <a:endParaRPr lang="hu-HU" dirty="0" smtClean="0"/>
          </a:p>
          <a:p>
            <a:pPr algn="just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36104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sk-SK" sz="4000" dirty="0" smtClean="0">
                <a:solidFill>
                  <a:srgbClr val="002060"/>
                </a:solidFill>
              </a:rPr>
              <a:t/>
            </a:r>
            <a:br>
              <a:rPr lang="sk-SK" sz="4000" dirty="0" smtClean="0">
                <a:solidFill>
                  <a:srgbClr val="002060"/>
                </a:solidFill>
              </a:rPr>
            </a:br>
            <a:r>
              <a:rPr lang="sk-SK" sz="4000" dirty="0" smtClean="0">
                <a:solidFill>
                  <a:srgbClr val="002060"/>
                </a:solidFill>
              </a:rPr>
              <a:t/>
            </a:r>
            <a:br>
              <a:rPr lang="sk-SK" sz="4000" dirty="0" smtClean="0">
                <a:solidFill>
                  <a:srgbClr val="002060"/>
                </a:solidFill>
              </a:rPr>
            </a:br>
            <a:r>
              <a:rPr lang="sk-SK" sz="4000" dirty="0" smtClean="0">
                <a:solidFill>
                  <a:srgbClr val="002060"/>
                </a:solidFill>
              </a:rPr>
              <a:t/>
            </a:r>
            <a:br>
              <a:rPr lang="sk-SK" sz="4000" dirty="0" smtClean="0">
                <a:solidFill>
                  <a:srgbClr val="002060"/>
                </a:solidFill>
              </a:rPr>
            </a:br>
            <a:r>
              <a:rPr lang="sk-SK" sz="4000" dirty="0" smtClean="0">
                <a:solidFill>
                  <a:srgbClr val="002060"/>
                </a:solidFill>
              </a:rPr>
              <a:t>Komárno – mesto, Stará pevnosť </a:t>
            </a:r>
            <a:endParaRPr lang="sk-SK" sz="4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0178" name="Picture 2" descr="http://www.cestovnyinformator.sk/public/pictures/objekty/1607/2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190876"/>
          </a:xfrm>
          <a:prstGeom prst="rect">
            <a:avLst/>
          </a:prstGeom>
          <a:noFill/>
        </p:spPr>
      </p:pic>
      <p:pic>
        <p:nvPicPr>
          <p:cNvPr id="50180" name="Picture 4" descr="http://www.travelguide.sk/userfiles/stays/mestska_radnica_komarno_1428909329_10592253_859769160707708_207283764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01555"/>
            <a:ext cx="5004048" cy="3756445"/>
          </a:xfrm>
          <a:prstGeom prst="rect">
            <a:avLst/>
          </a:prstGeom>
          <a:noFill/>
        </p:spPr>
      </p:pic>
      <p:pic>
        <p:nvPicPr>
          <p:cNvPr id="50182" name="Picture 6" descr="http://www.slovakrail.sk/fileadmin/Obrazky2/tip_na_vylet/tip_k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6148" y="1"/>
            <a:ext cx="4567852" cy="3429000"/>
          </a:xfrm>
          <a:prstGeom prst="rect">
            <a:avLst/>
          </a:prstGeom>
          <a:noFill/>
        </p:spPr>
      </p:pic>
      <p:pic>
        <p:nvPicPr>
          <p:cNvPr id="50184" name="Picture 8" descr="http://www3.teraz.sk/usercontent/photos/f/4/4/3-f44fcb9f83f44935721fb80257b8fde845d552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1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b="1" dirty="0" smtClean="0">
                <a:solidFill>
                  <a:srgbClr val="002060"/>
                </a:solidFill>
              </a:rPr>
              <a:t>Komárňanská</a:t>
            </a:r>
            <a:r>
              <a:rPr lang="sk-SK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sk-SK" b="1" dirty="0" smtClean="0">
                <a:solidFill>
                  <a:srgbClr val="002060"/>
                </a:solidFill>
              </a:rPr>
              <a:t>pevnosť</a:t>
            </a:r>
            <a:endParaRPr lang="sk-SK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1556792"/>
            <a:ext cx="8208912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k-SK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Kostol pravoslávnej cirkvi Presvätej Bohorodič-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  ky v Komárne.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Komárno  patrilo k  najstarším mestám s pravo-</a:t>
            </a:r>
          </a:p>
          <a:p>
            <a:pPr marL="0" indent="0">
              <a:buNone/>
            </a:pPr>
            <a:r>
              <a:rPr lang="sk-SK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sk-SK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 slávnym  vyznaním.  O  vzniku  srbskej   pravos-  </a:t>
            </a:r>
          </a:p>
          <a:p>
            <a:pPr marL="0" indent="0">
              <a:buNone/>
            </a:pPr>
            <a:r>
              <a:rPr lang="sk-SK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sk-SK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 lávnej cirkevnej  obce v tomto meste svedčí do-</a:t>
            </a:r>
          </a:p>
          <a:p>
            <a:pPr marL="0" indent="0">
              <a:buNone/>
            </a:pPr>
            <a:r>
              <a:rPr lang="sk-SK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sk-SK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 dodnes zachované mosadzné pe</a:t>
            </a:r>
            <a:r>
              <a:rPr lang="sk-SK" b="1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č</a:t>
            </a:r>
            <a:r>
              <a:rPr lang="sk-SK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atidlo s dátu- </a:t>
            </a:r>
          </a:p>
          <a:p>
            <a:pPr marL="0" indent="0">
              <a:buNone/>
            </a:pPr>
            <a:r>
              <a:rPr lang="sk-SK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sk-SK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 mom 17. máj 1511.  Dátum sa viaže i k posviac-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  ke prvého kostola  Presvätej Bohorodičky v Ko- 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  márne.</a:t>
            </a:r>
            <a:endParaRPr lang="sk-SK" dirty="0">
              <a:solidFill>
                <a:schemeClr val="accent2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sk-SK" sz="4000" dirty="0" smtClean="0">
                <a:solidFill>
                  <a:srgbClr val="002060"/>
                </a:solidFill>
              </a:rPr>
              <a:t>Pravoslávny</a:t>
            </a:r>
            <a:r>
              <a:rPr lang="sk-SK" dirty="0" smtClean="0">
                <a:solidFill>
                  <a:srgbClr val="002060"/>
                </a:solidFill>
              </a:rPr>
              <a:t> kostol</a:t>
            </a:r>
            <a:endParaRPr lang="sk-SK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Výsledok vyh&amp;lcaron;adávania obrázkov pre dopyt pravoslávny kostol v komár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pic>
        <p:nvPicPr>
          <p:cNvPr id="1028" name="Picture 4" descr="http://komarno.pcotrnava.sk/images/o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11960" cy="3212976"/>
          </a:xfrm>
          <a:prstGeom prst="rect">
            <a:avLst/>
          </a:prstGeom>
          <a:noFill/>
        </p:spPr>
      </p:pic>
      <p:pic>
        <p:nvPicPr>
          <p:cNvPr id="23554" name="Picture 2" descr="Kostol pravoslávnej cirkvi Presvätej Bohorodi&amp;ccaron;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0"/>
            <a:ext cx="4932040" cy="3212976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539552" y="3356990"/>
            <a:ext cx="8280920" cy="281615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endParaRPr lang="sk-SK" sz="2400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sk-SK" sz="2800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Pravoslávny kostol   </a:t>
            </a:r>
            <a:r>
              <a:rPr lang="sk-SK" sz="2400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bol  postavený  v barokovom  slohu v roku 1754. Najcennejšiu časť kostola tvoria dubové barokové stallá, ikonostas a v kostole umiest-nené ikony zo 16. </a:t>
            </a:r>
            <a:r>
              <a:rPr lang="sk-SK" sz="2400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–</a:t>
            </a:r>
            <a:r>
              <a:rPr lang="sk-SK" sz="2400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sk-SK" sz="2400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18. storočia. Ikony sem boli prene-sené z Balkánu Srbmi, ktorí sa v čase tureckého nebez-pečenstva usadili v  meste. </a:t>
            </a:r>
            <a:endParaRPr lang="sk-SK" sz="2400" dirty="0">
              <a:solidFill>
                <a:schemeClr val="accent2">
                  <a:lumMod val="5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268760"/>
            <a:ext cx="8892480" cy="5328592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endParaRPr lang="sk-SK" sz="2400" b="1" dirty="0" smtClean="0">
              <a:solidFill>
                <a:schemeClr val="accent2">
                  <a:lumMod val="50000"/>
                </a:schemeClr>
              </a:solidFill>
              <a:latin typeface="Arial Rounded MT Bold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sk-SK" sz="2400" b="1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Termálne</a:t>
            </a:r>
            <a:r>
              <a:rPr lang="sk-SK" sz="24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sk-SK" sz="2400" b="1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kúpalisko</a:t>
            </a:r>
            <a:r>
              <a:rPr lang="sk-SK" sz="24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 je vybudované na ploche 2,5 ha. </a:t>
            </a:r>
          </a:p>
          <a:p>
            <a:pPr algn="just">
              <a:buFont typeface="Wingdings" pitchFamily="2" charset="2"/>
              <a:buChar char="Ø"/>
            </a:pPr>
            <a:r>
              <a:rPr lang="sk-SK" sz="24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Má dva aktívne </a:t>
            </a:r>
            <a:r>
              <a:rPr lang="sk-SK" sz="24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termálne  </a:t>
            </a:r>
            <a:r>
              <a:rPr lang="sk-SK" sz="24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pramene s teplotou </a:t>
            </a:r>
            <a:r>
              <a:rPr lang="sk-SK" sz="24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vody </a:t>
            </a:r>
            <a:r>
              <a:rPr lang="sk-SK" sz="24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45 °C </a:t>
            </a:r>
          </a:p>
          <a:p>
            <a:pPr marL="0" indent="0" algn="just">
              <a:buNone/>
            </a:pPr>
            <a:r>
              <a:rPr lang="sk-SK" sz="2400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sk-SK" sz="24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  a 30°C. Majú priaznivé účinky najmä na kĺbové, reumatic-   </a:t>
            </a:r>
          </a:p>
          <a:p>
            <a:pPr marL="0" indent="0" algn="just">
              <a:buNone/>
            </a:pPr>
            <a:r>
              <a:rPr lang="sk-SK" sz="24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    ké a ženské choroby. </a:t>
            </a:r>
          </a:p>
          <a:p>
            <a:pPr algn="just">
              <a:buFont typeface="Wingdings" pitchFamily="2" charset="2"/>
              <a:buChar char="Ø"/>
            </a:pPr>
            <a:r>
              <a:rPr lang="sk-SK" sz="24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V letnej časti kúpaliska sa nachádza plavecký a výukový bazén typu Castiglione, rekreačný bazén a sedací bazén s termálnou vodou, ako i detský bazén. </a:t>
            </a:r>
            <a:r>
              <a:rPr lang="sk-SK" sz="2400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V</a:t>
            </a:r>
            <a:r>
              <a:rPr lang="sk-SK" sz="24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ybudovaný je aj bazén s mobilnou, priesvit-nou strechovou konštrukciou.  </a:t>
            </a:r>
          </a:p>
          <a:p>
            <a:pPr algn="just">
              <a:buFont typeface="Wingdings" pitchFamily="2" charset="2"/>
              <a:buChar char="Ø"/>
            </a:pPr>
            <a:r>
              <a:rPr lang="sk-SK" sz="24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V prijímacej budove termálneho kúpaliska je vybudo-vaná fínska sauna s ochladzovacím </a:t>
            </a:r>
            <a:r>
              <a:rPr lang="sk-SK" sz="24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bazénom </a:t>
            </a:r>
            <a:r>
              <a:rPr lang="sk-SK" sz="2400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a krytý sedací bazén s termálnou vodou.</a:t>
            </a:r>
          </a:p>
          <a:p>
            <a:endParaRPr lang="sk-SK" sz="22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sk-SK" sz="4000" dirty="0" smtClean="0">
                <a:solidFill>
                  <a:srgbClr val="002060"/>
                </a:solidFill>
              </a:rPr>
              <a:t>Komárno – kúpalisko </a:t>
            </a:r>
            <a:endParaRPr lang="sk-SK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6082" name="Picture 2" descr="http://www.wellnesstips.sk/userfiles/spas/liecebne_a_termalne_kupele_komarno_1432818393_74875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567851" cy="3429000"/>
          </a:xfrm>
          <a:prstGeom prst="rect">
            <a:avLst/>
          </a:prstGeom>
          <a:noFill/>
        </p:spPr>
      </p:pic>
      <p:pic>
        <p:nvPicPr>
          <p:cNvPr id="46084" name="Picture 4" descr="http://komarno.sk/content/starnd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1"/>
            <a:ext cx="6094154" cy="3429000"/>
          </a:xfrm>
          <a:prstGeom prst="rect">
            <a:avLst/>
          </a:prstGeom>
          <a:noFill/>
        </p:spPr>
      </p:pic>
      <p:pic>
        <p:nvPicPr>
          <p:cNvPr id="46086" name="Picture 6" descr="http://www.mojanitra.sk/images/clanky/vata/c_117293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8765" y="3429001"/>
            <a:ext cx="4565235" cy="3429000"/>
          </a:xfrm>
          <a:prstGeom prst="rect">
            <a:avLst/>
          </a:prstGeom>
          <a:noFill/>
        </p:spPr>
      </p:pic>
      <p:pic>
        <p:nvPicPr>
          <p:cNvPr id="46088" name="Picture 8" descr="http://www.travelguide.sk/userfiles/stays/termalne_kupalisko_komarno_1437037006_plavecky_bazen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9234" y="0"/>
            <a:ext cx="4944766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608</TotalTime>
  <Words>932</Words>
  <Application>Microsoft Office PowerPoint</Application>
  <PresentationFormat>Prezentácia na obrazovke (4:3)</PresentationFormat>
  <Paragraphs>112</Paragraphs>
  <Slides>27</Slides>
  <Notes>3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28" baseType="lpstr">
      <vt:lpstr>Papier</vt:lpstr>
      <vt:lpstr>Komárno - EXOD</vt:lpstr>
      <vt:lpstr>Obsah</vt:lpstr>
      <vt:lpstr>   Komárno – mesto, Stará pevnosť </vt:lpstr>
      <vt:lpstr>Prezentácia programu PowerPoint</vt:lpstr>
      <vt:lpstr>Komárňanská  pevnosť</vt:lpstr>
      <vt:lpstr>Pravoslávny kostol</vt:lpstr>
      <vt:lpstr>Prezentácia programu PowerPoint</vt:lpstr>
      <vt:lpstr>Komárno – kúpalisko </vt:lpstr>
      <vt:lpstr>Prezentácia programu PowerPoint</vt:lpstr>
      <vt:lpstr>                     Podhájska – termálne kúpalisko</vt:lpstr>
      <vt:lpstr>Prezentácia programu PowerPoint</vt:lpstr>
      <vt:lpstr>  Ostrihom – bazilika</vt:lpstr>
      <vt:lpstr>Ostrihomská bazilika</vt:lpstr>
      <vt:lpstr>Prezentácia programu PowerPoint</vt:lpstr>
      <vt:lpstr>    Štúrovo–termálne kúpalisko Vadaš </vt:lpstr>
      <vt:lpstr>Prezentácia programu PowerPoint</vt:lpstr>
      <vt:lpstr>            Hurbanovo – hvezdáreň</vt:lpstr>
      <vt:lpstr>Historická  budova  Hvezdárne</vt:lpstr>
      <vt:lpstr>Prezentácia programu PowerPoint</vt:lpstr>
      <vt:lpstr>  Kolárovo – vodný mlyn</vt:lpstr>
      <vt:lpstr>   Plávajúci mlyn  -  Kolárovo</vt:lpstr>
      <vt:lpstr>  Veľký Meder – Corvinus</vt:lpstr>
      <vt:lpstr>Prezentácia programu PowerPoint</vt:lpstr>
      <vt:lpstr>  Plavba loďou v sútoku Váh–Dunaj</vt:lpstr>
      <vt:lpstr>Prezentácia programu PowerPoint</vt:lpstr>
      <vt:lpstr>Zdroje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Komárno - EXOD</dc:title>
  <dc:creator>Lea</dc:creator>
  <cp:lastModifiedBy>uzivatel</cp:lastModifiedBy>
  <cp:revision>62</cp:revision>
  <dcterms:created xsi:type="dcterms:W3CDTF">2016-07-25T15:43:59Z</dcterms:created>
  <dcterms:modified xsi:type="dcterms:W3CDTF">2021-02-24T12:29:11Z</dcterms:modified>
</cp:coreProperties>
</file>