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6" r:id="rId2"/>
    <p:sldId id="257" r:id="rId3"/>
    <p:sldId id="261" r:id="rId4"/>
    <p:sldId id="263" r:id="rId5"/>
    <p:sldId id="259" r:id="rId6"/>
    <p:sldId id="258" r:id="rId7"/>
    <p:sldId id="260" r:id="rId8"/>
    <p:sldId id="262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2" r:id="rId17"/>
    <p:sldId id="278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222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66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54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568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47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9657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781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823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12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271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911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658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619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229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310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85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3538-3A2C-4949-AD0D-959051DA0574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FD2868-2A97-4E11-81E0-4483DD5AC1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579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Str%C3%A1%C5%BEky" TargetMode="External"/><Relationship Id="rId2" Type="http://schemas.openxmlformats.org/officeDocument/2006/relationships/hyperlink" Target="https://sk.wikipedia.org/wiki/Spi%C5%A1sk%C3%A1_Bel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s://www.sng.sk/sk/strazky/navsteva/historia-kastiel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Ka%C5%A1tie%C4%BE_v_Str%C3%A1%C5%BEkach" TargetMode="External"/><Relationship Id="rId3" Type="http://schemas.openxmlformats.org/officeDocument/2006/relationships/hyperlink" Target="http://www.hrady.sk/kezmarok.php?image=list&amp;image=279" TargetMode="External"/><Relationship Id="rId7" Type="http://schemas.openxmlformats.org/officeDocument/2006/relationships/hyperlink" Target="http://sk.wikipedia.org/wiki/Spi%C5%A1sk%C3%A1_Sobota" TargetMode="External"/><Relationship Id="rId2" Type="http://schemas.openxmlformats.org/officeDocument/2006/relationships/hyperlink" Target="http://www.kezmarok.sk/navstevni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kostola.sk/kostol/412278-farsky-kostol-sv-juraja" TargetMode="External"/><Relationship Id="rId5" Type="http://schemas.openxmlformats.org/officeDocument/2006/relationships/hyperlink" Target="http://www.pokladyslovenska.sk/index.php/historia/110-spiska-sobota" TargetMode="External"/><Relationship Id="rId4" Type="http://schemas.openxmlformats.org/officeDocument/2006/relationships/hyperlink" Target="http://panoramy.sme.sk/panorama/326/kezmarok/?pr=32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80528" y="764704"/>
            <a:ext cx="8640960" cy="4824536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r>
              <a:rPr lang="sk-SK" sz="3600" b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      </a:t>
            </a: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E X O D </a:t>
            </a:r>
            <a:br>
              <a:rPr lang="sk-SK" sz="3600" b="1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 VYSOKÉ TATRY </a:t>
            </a:r>
          </a:p>
          <a:p>
            <a:pPr algn="ctr">
              <a:lnSpc>
                <a:spcPct val="170000"/>
              </a:lnSpc>
            </a:pP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– antistresový pobyt</a:t>
            </a:r>
            <a:br>
              <a:rPr lang="sk-SK" sz="3600" b="1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  </a:t>
            </a: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KeŽmarské ŽĽaby</a:t>
            </a:r>
            <a:endParaRPr lang="sk-SK" sz="3600" b="1" dirty="0" smtClean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>
              <a:lnSpc>
                <a:spcPct val="170000"/>
              </a:lnSpc>
            </a:pP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  28. 7. - </a:t>
            </a:r>
            <a:r>
              <a:rPr lang="sk-SK" sz="36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3</a:t>
            </a: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. 8.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7" y="404664"/>
            <a:ext cx="6561776" cy="1525736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Evanielické lýceum</a:t>
            </a:r>
            <a:endParaRPr lang="sk-SK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Zástupný symbol obsahu 3" descr="Evanjelické Lýce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4104456" cy="2808312"/>
          </a:xfrm>
        </p:spPr>
      </p:pic>
      <p:sp>
        <p:nvSpPr>
          <p:cNvPr id="5" name="Obdĺžnik 4"/>
          <p:cNvSpPr/>
          <p:nvPr/>
        </p:nvSpPr>
        <p:spPr>
          <a:xfrm>
            <a:off x="4355976" y="1484784"/>
            <a:ext cx="4788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Prvé správy o kežmarskej mestskej škole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sú</a:t>
            </a:r>
          </a:p>
          <a:p>
            <a:pPr algn="just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roku 1383 – 1392. Je predpoklad,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že prvý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typ školy </a:t>
            </a:r>
            <a:r>
              <a:rPr lang="sk-SK" b="1" i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–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farská , existoval už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 sto-</a:t>
            </a:r>
          </a:p>
          <a:p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ročie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skôr. S príchodom reformácie 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dostala</a:t>
            </a:r>
          </a:p>
          <a:p>
            <a:pPr algn="just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škola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 roku 1531 charakter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protestant-</a:t>
            </a:r>
          </a:p>
          <a:p>
            <a:pPr algn="just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ského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gymnázia. </a:t>
            </a:r>
            <a:r>
              <a:rPr lang="sk-SK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 roku 1787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pri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osemtriednom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gymnáziu vznikli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akademické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triedy s katedrou filozofie,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práva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teológie, čím sa škola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zmenila</a:t>
            </a:r>
          </a:p>
          <a:p>
            <a:pPr algn="just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 </a:t>
            </a:r>
            <a:r>
              <a:rPr lang="sk-SK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lýceum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 V roku  1852 sa 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lyceálne</a:t>
            </a:r>
          </a:p>
          <a:p>
            <a:pPr algn="just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triedy 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zrušili a škola  bola </a:t>
            </a:r>
            <a:r>
              <a:rPr lang="sk-SK" dirty="0">
                <a:latin typeface="Andalus" panose="02020603050405020304" pitchFamily="18" charset="-78"/>
                <a:cs typeface="Andalus" panose="02020603050405020304" pitchFamily="18" charset="-78"/>
              </a:rPr>
              <a:t>opäť gymnáziom. </a:t>
            </a:r>
            <a:endParaRPr lang="sk-SK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4509120"/>
            <a:ext cx="9145016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Medzi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najznámejších študentov a vyučujúcich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patrili: </a:t>
            </a:r>
          </a:p>
          <a:p>
            <a:pPr>
              <a:lnSpc>
                <a:spcPct val="110000"/>
              </a:lnSpc>
            </a:pPr>
            <a:r>
              <a:rPr lang="sk-SK" b="1" dirty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</a:t>
            </a:r>
            <a:r>
              <a:rPr lang="sk-SK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iteráti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P.J.Šafárik,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bratia Ján a Samo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Chalupkovci, Janko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Kráľ,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Jonáš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Záborský,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P.O.Hviezdoslav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Ladislav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Nádaši–Jégé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Martin Kukučín, Janko Jesenský, Martin Rázus, Ivan Stodola,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10000"/>
              </a:lnSpc>
            </a:pPr>
            <a:r>
              <a:rPr lang="sk-SK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maliari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Peter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Bohúň, Ladislav Medňanský,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10000"/>
              </a:lnSpc>
            </a:pPr>
            <a:r>
              <a:rPr lang="sk-SK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prírodovedci</a:t>
            </a:r>
            <a:r>
              <a:rPr lang="sk-SK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fyzici </a:t>
            </a:r>
            <a:r>
              <a:rPr lang="sk-SK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sk-SK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matematici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Fridrich Hažlinský,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Aurel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Stodola, Jur Hronec atď.</a:t>
            </a:r>
          </a:p>
          <a:p>
            <a:pPr>
              <a:lnSpc>
                <a:spcPct val="110000"/>
              </a:lnSpc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 budove je dnes umiestnená najväčšia </a:t>
            </a:r>
            <a:r>
              <a:rPr lang="sk-SK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školská historická knižnica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 strednej Európe,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10000"/>
              </a:lnSpc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má </a:t>
            </a:r>
            <a:r>
              <a:rPr lang="sk-SK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150 000 zväzkov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všetkých možných odborov i svetových jazykov.</a:t>
            </a:r>
            <a:endParaRPr lang="sk-SK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Spišská Sobota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– kostol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Sv.Juraja</a:t>
            </a:r>
            <a:endParaRPr lang="sk-SK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>
          <a:blip r:embed="rId2" cstate="print"/>
          <a:srcRect l="12853" t="14605" r="16506" b="6873"/>
          <a:stretch>
            <a:fillRect/>
          </a:stretch>
        </p:blipFill>
        <p:spPr bwMode="auto">
          <a:xfrm>
            <a:off x="899592" y="1052737"/>
            <a:ext cx="73448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395536" y="556533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Stavba z polovice 12. st. je najstaršou  v Spišskej Sobote.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 pôvodného neskororománskeho kostola sa zachovali niektoré fragmenty.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Začiatkom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16. storočia bol vybavený gotickou výzdobou – piatimi oltármi.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90872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Spišská Sobota – kostol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Sv. Juraja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Picture 2" descr="http://www.pokladyslovenska.sk/images/stories/spisska-sobota/spisska-sobota-kostol-sv-juraja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636109" cy="4788024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899592" y="551723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Kostol je dvojloďový, čiže v strede kostola je stĺp.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Je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 typický prejav spišskej gotickej architektúry.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Spiši sa zachovalo ešte 17 dvojloďových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kostolov.</a:t>
            </a: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Inde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 Slovensku také nenájdete.</a:t>
            </a:r>
            <a:endParaRPr lang="sk-SK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1320800"/>
          </a:xfrm>
        </p:spPr>
        <p:txBody>
          <a:bodyPr>
            <a:no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 kostol Sv. Juraja </a:t>
            </a:r>
            <a:r>
              <a:rPr lang="sk-SK" b="1" i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–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INTERIéR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pokladyslovenska.sk/images/stories/spisska-sobota/spisska-sobota-kostol-sv-juraja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463" y="980728"/>
            <a:ext cx="6480720" cy="486054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1619672" y="5949280"/>
            <a:ext cx="5068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Gotický krídlový oltár</a:t>
            </a:r>
            <a:endParaRPr lang="sk-SK" sz="2800" b="1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15" y="35217"/>
            <a:ext cx="8331696" cy="11430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 kostol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Sv. Juraja </a:t>
            </a:r>
            <a:r>
              <a:rPr lang="sk-SK" b="1" i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–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INTERIéR</a:t>
            </a:r>
            <a:endParaRPr lang="sk-SK" b="1" dirty="0"/>
          </a:p>
        </p:txBody>
      </p:sp>
      <p:pic>
        <p:nvPicPr>
          <p:cNvPr id="25602" name="Picture 2" descr="http://www.pokladyslovenska.sk/images/stories/spisska-sobota/spisska-sobota-kostol-sv-juraja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696744" cy="5022558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1115616" y="609329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Hlavný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oltár </a:t>
            </a: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pochádza z dielne </a:t>
            </a:r>
            <a:r>
              <a:rPr lang="pl-P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Majstra Pavla</a:t>
            </a: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z </a:t>
            </a:r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Levoče.</a:t>
            </a:r>
            <a:endParaRPr lang="sk-SK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00950"/>
            <a:ext cx="7632848" cy="1320800"/>
          </a:xfrm>
        </p:spPr>
        <p:txBody>
          <a:bodyPr>
            <a:no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Spišská Sobota</a:t>
            </a:r>
            <a:r>
              <a:rPr lang="sk-SK" b="1" i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–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námestie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0" name="Picture 2" descr="http://www.infoglobe.sk/res/data/620/070572_56_749185.jpg?seek=1368601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232" y="1349768"/>
            <a:ext cx="3888432" cy="2439272"/>
          </a:xfrm>
          <a:prstGeom prst="rect">
            <a:avLst/>
          </a:prstGeom>
          <a:noFill/>
        </p:spPr>
      </p:pic>
      <p:pic>
        <p:nvPicPr>
          <p:cNvPr id="27652" name="Picture 4" descr="http://sacr3-files.s3-website-eu-west-1.amazonaws.com/objects/106/Bug_Spisska_Sobota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647" y="1349768"/>
            <a:ext cx="4104456" cy="2439272"/>
          </a:xfrm>
          <a:prstGeom prst="rect">
            <a:avLst/>
          </a:prstGeom>
          <a:noFill/>
        </p:spPr>
      </p:pic>
      <p:pic>
        <p:nvPicPr>
          <p:cNvPr id="27654" name="Picture 6" descr="http://upload.wikimedia.org/wikipedia/commons/a/ab/Square_of_Spisska_Sobota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55398"/>
            <a:ext cx="4104456" cy="2624226"/>
          </a:xfrm>
          <a:prstGeom prst="rect">
            <a:avLst/>
          </a:prstGeom>
          <a:noFill/>
        </p:spPr>
      </p:pic>
      <p:pic>
        <p:nvPicPr>
          <p:cNvPr id="27656" name="Picture 8" descr="http://static.panoramio.com/photos/large/91266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232" y="4077071"/>
            <a:ext cx="3923456" cy="2624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76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543" y="2337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STRáŽky </a:t>
            </a:r>
            <a:r>
              <a:rPr lang="sk-SK" b="1" i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–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 KAŠTIEĽ</a:t>
            </a:r>
            <a:endParaRPr lang="sk-SK" b="1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355976" y="1340768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Kaštieľ  Strážky  je 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národná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kultúrna pamiatka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nachádzajúca 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sa  v   meste </a:t>
            </a:r>
            <a:r>
              <a:rPr lang="sk-SK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  <a:hlinkClick r:id="rId2" tooltip="Spišská Belá"/>
              </a:rPr>
              <a:t>Spišská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  <a:hlinkClick r:id="rId2" tooltip="Spišská Belá"/>
              </a:rPr>
              <a:t>Belá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miestnej časti 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  <a:hlinkClick r:id="rId3" tooltip="Strážky"/>
              </a:rPr>
              <a:t>Strážky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Kaštieľ 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je  skvostom 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renesančnej</a:t>
            </a: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architektúry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  Slovensku.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Za  kultúrnu pamiatku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bol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vyhlásený</a:t>
            </a: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spolu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priľahlým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parkom 30.10.1963. </a:t>
            </a:r>
            <a:endParaRPr lang="sk-SK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79512" y="3645024"/>
            <a:ext cx="39772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Andalus" panose="02020603050405020304" pitchFamily="18" charset="-78"/>
                <a:cs typeface="Andalus" panose="02020603050405020304" pitchFamily="18" charset="-78"/>
              </a:rPr>
              <a:t>Kaštieľ bol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postavený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 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základoch </a:t>
            </a:r>
            <a:r>
              <a:rPr lang="sk-SK" dirty="0">
                <a:latin typeface="Andalus" panose="02020603050405020304" pitchFamily="18" charset="-78"/>
                <a:cs typeface="Andalus" panose="02020603050405020304" pitchFamily="18" charset="-78"/>
              </a:rPr>
              <a:t>hradu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z  </a:t>
            </a:r>
            <a:r>
              <a:rPr lang="sk-SK" dirty="0">
                <a:latin typeface="Andalus" panose="02020603050405020304" pitchFamily="18" charset="-78"/>
                <a:cs typeface="Andalus" panose="02020603050405020304" pitchFamily="18" charset="-78"/>
              </a:rPr>
              <a:t>13.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storočia  počas  rokov 1570 </a:t>
            </a:r>
            <a:r>
              <a:rPr lang="sk-SK" dirty="0">
                <a:latin typeface="Andalus" panose="02020603050405020304" pitchFamily="18" charset="-78"/>
                <a:cs typeface="Andalus" panose="02020603050405020304" pitchFamily="18" charset="-78"/>
              </a:rPr>
              <a:t> – 1590.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 </a:t>
            </a:r>
            <a:r>
              <a:rPr lang="sk-SK" dirty="0">
                <a:latin typeface="Andalus" panose="02020603050405020304" pitchFamily="18" charset="-78"/>
                <a:cs typeface="Andalus" panose="02020603050405020304" pitchFamily="18" charset="-78"/>
              </a:rPr>
              <a:t>pôvodne gotickej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podoby </a:t>
            </a:r>
            <a:r>
              <a:rPr lang="sk-SK" dirty="0">
                <a:latin typeface="Andalus" panose="02020603050405020304" pitchFamily="18" charset="-78"/>
                <a:cs typeface="Andalus" panose="02020603050405020304" pitchFamily="18" charset="-78"/>
              </a:rPr>
              <a:t>bol prestavaný v renesančnom duchu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sk-SK" dirty="0">
                <a:latin typeface="Andalus" panose="02020603050405020304" pitchFamily="18" charset="-78"/>
                <a:cs typeface="Andalus" panose="02020603050405020304" pitchFamily="18" charset="-78"/>
              </a:rPr>
              <a:t>v 18. storočí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bol </a:t>
            </a:r>
            <a:r>
              <a:rPr lang="sk-SK" dirty="0">
                <a:latin typeface="Andalus" panose="02020603050405020304" pitchFamily="18" charset="-78"/>
                <a:cs typeface="Andalus" panose="02020603050405020304" pitchFamily="18" charset="-78"/>
              </a:rPr>
              <a:t>barokovo-klasicisticky upravený. </a:t>
            </a:r>
          </a:p>
          <a:p>
            <a:pPr algn="ctr"/>
            <a:r>
              <a:rPr lang="sk-SK" b="1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História: 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  <a:hlinkClick r:id="rId4"/>
              </a:rPr>
              <a:t>https://www.sng.sk/sk/strazky/navsteva/historia-kastiela</a:t>
            </a:r>
            <a:endParaRPr lang="sk-SK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sk-SK" dirty="0"/>
          </a:p>
        </p:txBody>
      </p:sp>
      <p:pic>
        <p:nvPicPr>
          <p:cNvPr id="4098" name="Picture 2" descr="http://www.nitralive.sk/images/stories/kam-v-nitre/tipy-na-vylet/kastiel-pusty-chotar/kastiel-pusty-chotar-tartuf-beladice-titul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3905250" cy="1905000"/>
          </a:xfrm>
          <a:prstGeom prst="rect">
            <a:avLst/>
          </a:prstGeom>
          <a:noFill/>
        </p:spPr>
      </p:pic>
      <p:pic>
        <p:nvPicPr>
          <p:cNvPr id="4100" name="Picture 4" descr="Výsledok vyhľadávania obrázkov pre dopyt kaštieľ stráž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573016"/>
            <a:ext cx="4534669" cy="3025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STRáŽky </a:t>
            </a:r>
            <a:r>
              <a:rPr lang="sk-SK" b="1" i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–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GALÉRIA</a:t>
            </a:r>
            <a:endParaRPr lang="sk-SK" b="1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" y="1628800"/>
            <a:ext cx="8028383" cy="4525963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 kaštieli sa nachádzajú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expozície SNG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ktorá kaštieľ získala r. 1972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prevodom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 smrti  majiteľky Margity Czóbelovej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algn="ctr">
              <a:spcBef>
                <a:spcPts val="0"/>
              </a:spcBef>
              <a:buNone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parku je nainštalovaná expozícia plastiky,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kaštieli sú okrem zbierky historickej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knižnice</a:t>
            </a:r>
          </a:p>
          <a:p>
            <a:pPr marL="0" algn="ctr">
              <a:spcBef>
                <a:spcPts val="0"/>
              </a:spcBef>
              <a:buNone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mobiliára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kaštieľa aj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expozícia</a:t>
            </a:r>
          </a:p>
          <a:p>
            <a:pPr marL="0" algn="ctr">
              <a:spcBef>
                <a:spcPts val="0"/>
              </a:spcBef>
              <a:buNone/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Ladislav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Mednyanszký a Strážky a expozícia Portrét 17. – 19. storočia na Spiši.</a:t>
            </a:r>
          </a:p>
          <a:p>
            <a:pPr algn="ctr">
              <a:buNone/>
            </a:pPr>
            <a:endParaRPr lang="sk-SK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26" name="AutoShape 2" descr="Výsledok vyhľadávania obrázkov pre dopyt kaštieľ stráž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028" name="AutoShape 4" descr="Výsledok vyhľadávania obrázkov pre dopyt kaštieľ stráž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1030" name="Picture 6" descr="Výsledok vyhľadávania obrázkov pre dopyt kaštieľ stráž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1636">
            <a:off x="205392" y="3511942"/>
            <a:ext cx="4432672" cy="3024583"/>
          </a:xfrm>
          <a:prstGeom prst="rect">
            <a:avLst/>
          </a:prstGeom>
          <a:noFill/>
        </p:spPr>
      </p:pic>
      <p:pic>
        <p:nvPicPr>
          <p:cNvPr id="1032" name="Picture 8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2260">
            <a:off x="4780097" y="3694406"/>
            <a:ext cx="4088243" cy="272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6705793" cy="1320800"/>
          </a:xfrm>
        </p:spPr>
        <p:txBody>
          <a:bodyPr/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ZDROJE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:</a:t>
            </a:r>
            <a:endParaRPr lang="sk-SK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7504" y="1340768"/>
            <a:ext cx="871296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  <a:hlinkClick r:id="rId2"/>
              </a:rPr>
              <a:t>http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  <a:hlinkClick r:id="rId2"/>
              </a:rPr>
              <a:t>://www.kezmarok.sk/navstevnik/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  <a:hlinkClick r:id="rId3"/>
              </a:rPr>
              <a:t>http://www.hrady.sk/kezmarok.php?image=list&amp;image=279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  <a:hlinkClick r:id="rId4"/>
              </a:rPr>
              <a:t>http://panoramy.sme.sk/panorama/326/kezmarok/?pr=326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  <a:hlinkClick r:id="rId5"/>
              </a:rPr>
              <a:t>http://www.pokladyslovenska.sk/index.php/historia/110-spiska-sobota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  <a:hlinkClick r:id="rId6"/>
              </a:rPr>
              <a:t>http://www.dokostola.sk/kostol/412278-farsky-kostol-sv-juraja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  <a:hlinkClick r:id="rId7"/>
              </a:rPr>
              <a:t>http://sk.wikipedia.org/wiki/Spi%C5%A1sk%C3%A1_Sobota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  <a:hlinkClick r:id="rId8"/>
              </a:rPr>
              <a:t>https://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  <a:hlinkClick r:id="rId8"/>
              </a:rPr>
              <a:t>sk.wikipedia.org/wiki/Ka%C5%A1tie%C4%BE_v_Str%C3%A1%C5%BEkach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endParaRPr lang="sk-SK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sk-SK" dirty="0">
                <a:latin typeface="Andalus" panose="02020603050405020304" pitchFamily="18" charset="-78"/>
                <a:cs typeface="Andalus" panose="02020603050405020304" pitchFamily="18" charset="-78"/>
              </a:rPr>
              <a:t>			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 </a:t>
            </a:r>
            <a:r>
              <a:rPr lang="sk-SK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Mgr. Ľuboš Kvašňák </a:t>
            </a:r>
            <a:endParaRPr lang="sk-SK" sz="2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 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OBSAH:</a:t>
            </a:r>
            <a:endParaRPr lang="sk-SK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268760"/>
            <a:ext cx="7251576" cy="45979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sk-SK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  <a:hlinkClick r:id="rId2" action="ppaction://hlinksldjump"/>
            </a:endParaRPr>
          </a:p>
          <a:p>
            <a:pPr>
              <a:lnSpc>
                <a:spcPct val="150000"/>
              </a:lnSpc>
            </a:pP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  <a:hlinkClick r:id="rId2" action="ppaction://hlinksldjump"/>
              </a:rPr>
              <a:t>MESTSKÁ  PAMIATKOVÁ  REZERVÁCIA</a:t>
            </a:r>
            <a:endParaRPr lang="sk-SK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  <a:hlinkClick r:id="rId3" action="ppaction://hlinksldjump"/>
              </a:rPr>
              <a:t>KEŽMARSKÝ  HRAD</a:t>
            </a:r>
            <a:endParaRPr lang="sk-SK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  <a:hlinkClick r:id="rId4" action="ppaction://hlinksldjump"/>
              </a:rPr>
              <a:t>ARTIKULÁRNY  DREVENÝ  KOSTOL</a:t>
            </a:r>
            <a:endParaRPr lang="sk-SK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  <a:hlinkClick r:id="rId5" action="ppaction://hlinksldjump"/>
              </a:rPr>
              <a:t>EVANIELICKÉ   LÝCEUM</a:t>
            </a:r>
            <a:endParaRPr lang="sk-SK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  <a:hlinkClick r:id="rId6" action="ppaction://hlinksldjump"/>
              </a:rPr>
              <a:t>KOSTOL  SV. JURAJA  SPIŠSKÁ  SOBOTA</a:t>
            </a:r>
            <a:endParaRPr lang="sk-SK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  <a:hlinkClick r:id="rId7" action="ppaction://hlinksldjump"/>
              </a:rPr>
              <a:t>KAŠTIEL STRÁŽKY</a:t>
            </a:r>
            <a:endParaRPr lang="sk-SK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sk-SK" dirty="0" smtClean="0">
              <a:solidFill>
                <a:schemeClr val="accent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HISTORICKÉ CENTRUM KEŽMARKU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k-SK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20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sk-SK" sz="2000" b="1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MESTSKÁ PAMIATKOVÁ REZERVÁCIA</a:t>
            </a:r>
            <a:r>
              <a:rPr lang="sk-SK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sk-SK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obsahu 3" descr="Kezmarok-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2520280" cy="2160239"/>
          </a:xfrm>
        </p:spPr>
      </p:pic>
      <p:pic>
        <p:nvPicPr>
          <p:cNvPr id="6" name="Obrázok 5" descr="Reduta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257092"/>
            <a:ext cx="2808312" cy="2232248"/>
          </a:xfrm>
          <a:prstGeom prst="rect">
            <a:avLst/>
          </a:prstGeom>
        </p:spPr>
      </p:pic>
      <p:pic>
        <p:nvPicPr>
          <p:cNvPr id="7" name="Obrázok 6" descr="Paulínsky kost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772816"/>
            <a:ext cx="2448272" cy="2160240"/>
          </a:xfrm>
          <a:prstGeom prst="rect">
            <a:avLst/>
          </a:prstGeom>
        </p:spPr>
      </p:pic>
      <p:pic>
        <p:nvPicPr>
          <p:cNvPr id="8" name="Obrázok 7" descr="Starý tr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257092"/>
            <a:ext cx="3024336" cy="2232248"/>
          </a:xfrm>
          <a:prstGeom prst="rect">
            <a:avLst/>
          </a:prstGeom>
        </p:spPr>
      </p:pic>
      <p:pic>
        <p:nvPicPr>
          <p:cNvPr id="5" name="Obrázok 4" descr="Mesto K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1362740"/>
            <a:ext cx="2520280" cy="221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11430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Rímsko – kat. kostol sv. KríŽa</a:t>
            </a:r>
            <a:endParaRPr lang="sk-SK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Zástupný symbol obsahu 3" descr="Kostol sv.Kríž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1124744"/>
            <a:ext cx="4343609" cy="2664296"/>
          </a:xfrm>
        </p:spPr>
      </p:pic>
      <p:sp>
        <p:nvSpPr>
          <p:cNvPr id="5" name="Obdĺžnik 4"/>
          <p:cNvSpPr/>
          <p:nvPr/>
        </p:nvSpPr>
        <p:spPr>
          <a:xfrm>
            <a:off x="4811153" y="1412776"/>
            <a:ext cx="4332847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Najstaršie  časti  sú z pol.13. stor. Dnešná  podoba stavby  pochádza </a:t>
            </a:r>
          </a:p>
          <a:p>
            <a:pPr algn="ctr">
              <a:lnSpc>
                <a:spcPct val="125000"/>
              </a:lnSpc>
            </a:pPr>
            <a:r>
              <a:rPr lang="sk-SK" dirty="0">
                <a:latin typeface="Andalus" panose="02020603050405020304" pitchFamily="18" charset="-78"/>
                <a:cs typeface="Andalus" panose="02020603050405020304" pitchFamily="18" charset="-78"/>
              </a:rPr>
              <a:t>z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veľkolepej  gotickej  prestavby </a:t>
            </a:r>
          </a:p>
          <a:p>
            <a:pPr algn="ctr">
              <a:lnSpc>
                <a:spcPct val="125000"/>
              </a:lnSpc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 r.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1444 -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1498. V blízkosti kostola</a:t>
            </a:r>
          </a:p>
          <a:p>
            <a:pPr algn="ctr">
              <a:lnSpc>
                <a:spcPct val="125000"/>
              </a:lnSpc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je  renesančná   zvonica z r. 1591, považovaná  za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najkrajšiu</a:t>
            </a:r>
          </a:p>
          <a:p>
            <a:pPr algn="ctr">
              <a:lnSpc>
                <a:spcPct val="125000"/>
              </a:lnSpc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spišskú kampanilu.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>
              <a:lnSpc>
                <a:spcPct val="125000"/>
              </a:lnSpc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Zvonica je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spojená s budovou</a:t>
            </a:r>
          </a:p>
          <a:p>
            <a:pPr algn="ctr">
              <a:lnSpc>
                <a:spcPct val="125000"/>
              </a:lnSpc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bývalej rím.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katolíckej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ľudovej školy, prestavanej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18.stor.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>
              <a:lnSpc>
                <a:spcPct val="125000"/>
              </a:lnSpc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 kaplnky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sv. Trojice 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 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r. 1468.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>
              <a:lnSpc>
                <a:spcPct val="125000"/>
              </a:lnSpc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Túto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školu navštevoval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>
              <a:lnSpc>
                <a:spcPct val="125000"/>
              </a:lnSpc>
            </a:pP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Jozef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Maximilián Petzval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1807-1891).</a:t>
            </a:r>
            <a:endParaRPr lang="sk-SK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8" name="Picture 4" descr="https://encrypted-tbn3.gstatic.com/images?q=tbn:ANd9GcQZHmCgz_pGYGxM-3SdYfNHbe9edFWYpKBVCRuWGyHf5E7Wwtk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673" y="4077073"/>
            <a:ext cx="4320480" cy="2318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15200" cy="11430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KeŽmarský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Hrad</a:t>
            </a:r>
            <a:r>
              <a:rPr lang="sk-SK" b="1" i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–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HISTÓRIA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700808"/>
            <a:ext cx="6912768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Kežmarský 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hrad patrí k typu tzv. mestských hradov </a:t>
            </a:r>
            <a:r>
              <a:rPr lang="sk-SK" b="1" i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–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spája 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sa s 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menom rodiny Zápoľských, prvá písomná správa je z r. 1463. </a:t>
            </a:r>
            <a:endParaRPr lang="sk-SK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Rôznymi 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transakciami a 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zálohovaním 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sa napokon hrad </a:t>
            </a:r>
            <a:endParaRPr lang="sk-SK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nezákonne aj mesto Kežmarok dostalo r. 1579 do rúk rodiny Thököly. Posledným vlastníkom hradu bol Ferdinand Rueber, </a:t>
            </a:r>
            <a:endParaRPr lang="sk-SK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od 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ktorého si mesto r. 1702 zakúpilo hrad do svojho vlastníctva. Múzeum sa otvorilo až r. 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1931 po 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čiastočnej oprave hlavnej veže. </a:t>
            </a:r>
            <a:endParaRPr lang="sk-SK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 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r. 1962-1985 sa uskutočnila generálna oprava hradu </a:t>
            </a:r>
            <a:r>
              <a:rPr lang="sk-SK" b="1" i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–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k-SK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exponáty dokumentujú vývoj mesta od jeho vzniku až po tridsiate roky 20. stor.</a:t>
            </a:r>
          </a:p>
          <a:p>
            <a:pPr>
              <a:buNone/>
            </a:pPr>
            <a:endParaRPr lang="sk-SK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7056783" cy="13208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KeŽmarský Hrad </a:t>
            </a:r>
            <a:r>
              <a:rPr lang="sk-SK" b="1" i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–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cs typeface="Andalus" pitchFamily="18" charset="-78"/>
              </a:rPr>
              <a:t>ôDORYS</a:t>
            </a:r>
            <a:endParaRPr lang="sk-SK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>
          <a:blip r:embed="rId2" cstate="print"/>
          <a:srcRect l="33243" t="14777" r="24430" b="29553"/>
          <a:stretch>
            <a:fillRect/>
          </a:stretch>
        </p:blipFill>
        <p:spPr bwMode="auto">
          <a:xfrm>
            <a:off x="179512" y="1700808"/>
            <a:ext cx="532859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/>
          <p:nvPr/>
        </p:nvPicPr>
        <p:blipFill>
          <a:blip r:embed="rId3" cstate="print"/>
          <a:srcRect l="41264" t="57045" r="31581" b="15478"/>
          <a:stretch>
            <a:fillRect/>
          </a:stretch>
        </p:blipFill>
        <p:spPr bwMode="auto">
          <a:xfrm>
            <a:off x="5436096" y="1700808"/>
            <a:ext cx="34918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KeŽmarský Hrad </a:t>
            </a:r>
            <a:r>
              <a:rPr lang="sk-SK" b="1" i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–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FOTOGRAFIE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obsahu 3" descr="kezmarsky_hrad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774180" cy="2880320"/>
          </a:xfrm>
        </p:spPr>
      </p:pic>
      <p:pic>
        <p:nvPicPr>
          <p:cNvPr id="5" name="Obrázok 4" descr="Hrad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96752"/>
            <a:ext cx="4104456" cy="2873301"/>
          </a:xfrm>
          <a:prstGeom prst="rect">
            <a:avLst/>
          </a:prstGeom>
        </p:spPr>
      </p:pic>
      <p:pic>
        <p:nvPicPr>
          <p:cNvPr id="6" name="Obrázok 5" descr="Hrad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077072"/>
            <a:ext cx="4032448" cy="2780928"/>
          </a:xfrm>
          <a:prstGeom prst="rect">
            <a:avLst/>
          </a:prstGeom>
        </p:spPr>
      </p:pic>
      <p:pic>
        <p:nvPicPr>
          <p:cNvPr id="7" name="Obrázok 6" descr="Hrad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77072"/>
            <a:ext cx="3816424" cy="27809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4016" y="332656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sk-SK" sz="4400" b="1" dirty="0" smtClean="0">
                <a:solidFill>
                  <a:srgbClr val="FFC000"/>
                </a:solidFill>
                <a:latin typeface="Algerian" pitchFamily="82" charset="0"/>
              </a:rPr>
              <a:t> </a:t>
            </a:r>
            <a:r>
              <a:rPr lang="sk-SK" sz="4400" b="1" dirty="0" smtClean="0">
                <a:solidFill>
                  <a:srgbClr val="FFC000"/>
                </a:solidFill>
                <a:latin typeface="Algerian" pitchFamily="82" charset="0"/>
              </a:rPr>
              <a:t>    </a:t>
            </a:r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Ev</a:t>
            </a:r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. drevený </a:t>
            </a:r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a rtikulárny </a:t>
            </a:r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kostol</a:t>
            </a:r>
            <a:r>
              <a:rPr lang="sk-SK" sz="4000" b="1" dirty="0" smtClean="0">
                <a:latin typeface="Algerian" panose="04020705040A02060702" pitchFamily="82" charset="0"/>
              </a:rPr>
              <a:t/>
            </a:r>
            <a:br>
              <a:rPr lang="sk-SK" sz="4000" b="1" dirty="0" smtClean="0">
                <a:latin typeface="Algerian" panose="04020705040A02060702" pitchFamily="82" charset="0"/>
              </a:rPr>
            </a:br>
            <a:endParaRPr lang="sk-SK" sz="4000" dirty="0">
              <a:latin typeface="Algerian" panose="04020705040A02060702" pitchFamily="82" charset="0"/>
            </a:endParaRPr>
          </a:p>
        </p:txBody>
      </p:sp>
      <p:pic>
        <p:nvPicPr>
          <p:cNvPr id="4" name="Zástupný symbol obsahu 3" descr="Drev.kostol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128792" cy="4015886"/>
          </a:xfrm>
        </p:spPr>
      </p:pic>
      <p:sp>
        <p:nvSpPr>
          <p:cNvPr id="5" name="Obdĺžnik 4"/>
          <p:cNvSpPr/>
          <p:nvPr/>
        </p:nvSpPr>
        <p:spPr>
          <a:xfrm>
            <a:off x="179512" y="530120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Prvá  stavba dreveného  kostola stála už r. 1687. 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r. 1717 bol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kostol za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neuveriteľné  tri mesiace postavený  do dnešnej podoby.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Kostol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je stavaný v slohu ľudového baroka.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Mohutná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maľovaná klenba sa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opiera o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štyri točité  stĺpy a obvodové múry. </a:t>
            </a:r>
            <a:endParaRPr lang="sk-SK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Je </a:t>
            </a:r>
            <a:r>
              <a:rPr lang="sk-SK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zapísaný v zozname UNESCO.</a:t>
            </a:r>
            <a:endParaRPr lang="sk-SK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31224" cy="11430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artikulárny kostol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simplytravel.eu/wp-content/uploads/2012/12/kezmarok.ev_.stary_.interi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029075" cy="3743325"/>
          </a:xfrm>
          <a:prstGeom prst="rect">
            <a:avLst/>
          </a:prstGeom>
          <a:noFill/>
        </p:spPr>
      </p:pic>
      <p:pic>
        <p:nvPicPr>
          <p:cNvPr id="1028" name="Picture 4" descr="http://sacr3-files.s3-website-eu-west-1.amazonaws.com/_processed_/csm_drev.kostol.kezmarok3%2520%25282%2529_a27f7344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4611408" cy="3815333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4788024" y="1556792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i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–</a:t>
            </a:r>
            <a:r>
              <a:rPr lang="sk-SK" sz="36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sk-SK" sz="36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interiér</a:t>
            </a:r>
            <a:endParaRPr lang="sk-SK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924</TotalTime>
  <Words>657</Words>
  <Application>Microsoft Office PowerPoint</Application>
  <PresentationFormat>Prezentácia na obrazovke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Fazeta</vt:lpstr>
      <vt:lpstr>Prezentácia programu PowerPoint</vt:lpstr>
      <vt:lpstr>   OBSAH:</vt:lpstr>
      <vt:lpstr>HISTORICKÉ CENTRUM KEŽMARKU  (MESTSKÁ PAMIATKOVÁ REZERVÁCIA)</vt:lpstr>
      <vt:lpstr>Rímsko – kat. kostol sv. KríŽa</vt:lpstr>
      <vt:lpstr>KeŽmarský Hrad – HISTÓRIA</vt:lpstr>
      <vt:lpstr>KeŽmarský Hrad – PôDORYS</vt:lpstr>
      <vt:lpstr>KeŽmarský Hrad – FOTOGRAFIE</vt:lpstr>
      <vt:lpstr>     Ev. drevený a rtikulárny kostol </vt:lpstr>
      <vt:lpstr>artikulárny kostol</vt:lpstr>
      <vt:lpstr>Evanielické lýceum</vt:lpstr>
      <vt:lpstr>Spišská Sobota – kostol Sv.Juraja</vt:lpstr>
      <vt:lpstr> Spišská Sobota – kostol Sv. Juraja</vt:lpstr>
      <vt:lpstr>  kostol Sv. Juraja – INTERIéR</vt:lpstr>
      <vt:lpstr>  kostol Sv. Juraja – INTERIéR</vt:lpstr>
      <vt:lpstr> Spišská Sobota – námestie</vt:lpstr>
      <vt:lpstr>STRáŽky –  KAŠTIEĽ</vt:lpstr>
      <vt:lpstr>STRáŽky – GALÉRIA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HISTORICKÉ PAMIATKY POD TATRAMI</dc:title>
  <dc:creator>Kvasnak</dc:creator>
  <cp:lastModifiedBy>uzivatel</cp:lastModifiedBy>
  <cp:revision>59</cp:revision>
  <dcterms:created xsi:type="dcterms:W3CDTF">2014-11-23T16:58:35Z</dcterms:created>
  <dcterms:modified xsi:type="dcterms:W3CDTF">2021-02-24T20:04:10Z</dcterms:modified>
</cp:coreProperties>
</file>