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57" r:id="rId9"/>
    <p:sldId id="258" r:id="rId10"/>
    <p:sldId id="274" r:id="rId11"/>
    <p:sldId id="259" r:id="rId12"/>
    <p:sldId id="266" r:id="rId13"/>
    <p:sldId id="267" r:id="rId14"/>
    <p:sldId id="268" r:id="rId15"/>
    <p:sldId id="269" r:id="rId16"/>
    <p:sldId id="285" r:id="rId17"/>
    <p:sldId id="271" r:id="rId18"/>
    <p:sldId id="272" r:id="rId19"/>
    <p:sldId id="273" r:id="rId20"/>
    <p:sldId id="276" r:id="rId21"/>
    <p:sldId id="275" r:id="rId22"/>
    <p:sldId id="284" r:id="rId23"/>
    <p:sldId id="278" r:id="rId24"/>
    <p:sldId id="277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479E4-C9E1-492C-91B9-BE1663716F3B}" type="datetimeFigureOut">
              <a:rPr lang="sk-SK" smtClean="0"/>
              <a:t>24. 2. 2021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E1CB4-ED18-4435-8664-5A6618FF445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526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E1CB4-ED18-4435-8664-5A6618FF4459}" type="slidenum">
              <a:rPr lang="sk-SK" smtClean="0"/>
              <a:t>19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136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76EDCA-39A2-4364-853B-1200AA69F7A3}" type="datetimeFigureOut">
              <a:rPr lang="sk-SK" smtClean="0"/>
              <a:t>24. 2. 2021</a:t>
            </a:fld>
            <a:endParaRPr lang="sk-SK" dirty="0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6EDCA-39A2-4364-853B-1200AA69F7A3}" type="datetimeFigureOut">
              <a:rPr lang="sk-SK" smtClean="0"/>
              <a:t>24. 2. 2021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6EDCA-39A2-4364-853B-1200AA69F7A3}" type="datetimeFigureOut">
              <a:rPr lang="sk-SK" smtClean="0"/>
              <a:t>24. 2. 2021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6EDCA-39A2-4364-853B-1200AA69F7A3}" type="datetimeFigureOut">
              <a:rPr lang="sk-SK" smtClean="0"/>
              <a:t>24. 2. 2021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6EDCA-39A2-4364-853B-1200AA69F7A3}" type="datetimeFigureOut">
              <a:rPr lang="sk-SK" smtClean="0"/>
              <a:t>24. 2. 2021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6EDCA-39A2-4364-853B-1200AA69F7A3}" type="datetimeFigureOut">
              <a:rPr lang="sk-SK" smtClean="0"/>
              <a:t>24. 2. 2021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6EDCA-39A2-4364-853B-1200AA69F7A3}" type="datetimeFigureOut">
              <a:rPr lang="sk-SK" smtClean="0"/>
              <a:t>24. 2. 2021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6EDCA-39A2-4364-853B-1200AA69F7A3}" type="datetimeFigureOut">
              <a:rPr lang="sk-SK" smtClean="0"/>
              <a:t>24. 2. 2021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6EDCA-39A2-4364-853B-1200AA69F7A3}" type="datetimeFigureOut">
              <a:rPr lang="sk-SK" smtClean="0"/>
              <a:t>24. 2. 2021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76EDCA-39A2-4364-853B-1200AA69F7A3}" type="datetimeFigureOut">
              <a:rPr lang="sk-SK" smtClean="0"/>
              <a:t>24. 2. 2021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76EDCA-39A2-4364-853B-1200AA69F7A3}" type="datetimeFigureOut">
              <a:rPr lang="sk-SK" smtClean="0"/>
              <a:t>24. 2. 2021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76EDCA-39A2-4364-853B-1200AA69F7A3}" type="datetimeFigureOut">
              <a:rPr lang="sk-SK" smtClean="0"/>
              <a:t>24. 2. 2021</a:t>
            </a:fld>
            <a:endParaRPr lang="sk-SK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E53FB8-89BC-46A9-978D-9141C0D4B80E}" type="slidenum">
              <a:rPr lang="sk-SK" smtClean="0"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py.s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/>
          <a:lstStyle/>
          <a:p>
            <a:pPr algn="l"/>
            <a:r>
              <a:rPr lang="sk-SK" b="1" dirty="0" smtClean="0"/>
              <a:t>KOŠICE  A  OKOLIE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7088832" cy="4320480"/>
          </a:xfrm>
        </p:spPr>
        <p:txBody>
          <a:bodyPr>
            <a:normAutofit/>
          </a:bodyPr>
          <a:lstStyle/>
          <a:p>
            <a:endParaRPr lang="sk-SK" b="1" dirty="0" smtClean="0">
              <a:solidFill>
                <a:schemeClr val="tx1"/>
              </a:solidFill>
            </a:endParaRPr>
          </a:p>
          <a:p>
            <a:r>
              <a:rPr lang="sk-SK" b="1" dirty="0" smtClean="0">
                <a:solidFill>
                  <a:schemeClr val="tx1"/>
                </a:solidFill>
              </a:rPr>
              <a:t>VARIANT  B</a:t>
            </a:r>
          </a:p>
          <a:p>
            <a:endParaRPr lang="sk-SK" dirty="0" smtClean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  <a:p>
            <a:pPr algn="l"/>
            <a:r>
              <a:rPr lang="sk-SK" sz="3600" b="1" dirty="0" smtClean="0">
                <a:solidFill>
                  <a:schemeClr val="tx1"/>
                </a:solidFill>
              </a:rPr>
              <a:t>        6. 7. – 12. 7. 2020</a:t>
            </a:r>
            <a:endParaRPr lang="sk-SK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032448"/>
          </a:xfrm>
        </p:spPr>
        <p:txBody>
          <a:bodyPr>
            <a:normAutofit lnSpcReduction="10000"/>
          </a:bodyPr>
          <a:lstStyle/>
          <a:p>
            <a:r>
              <a:rPr lang="sk-SK" b="1" dirty="0" smtClean="0"/>
              <a:t>Je to významné </a:t>
            </a:r>
            <a:r>
              <a:rPr lang="sk-SK" b="1" dirty="0"/>
              <a:t>centrum horného </a:t>
            </a:r>
            <a:r>
              <a:rPr lang="sk-SK" b="1" dirty="0" smtClean="0"/>
              <a:t>Gemera.</a:t>
            </a:r>
          </a:p>
          <a:p>
            <a:r>
              <a:rPr lang="pl-PL" b="1" dirty="0" smtClean="0"/>
              <a:t>Prvý </a:t>
            </a:r>
            <a:r>
              <a:rPr lang="pl-PL" b="1" dirty="0"/>
              <a:t>písomný </a:t>
            </a:r>
            <a:r>
              <a:rPr lang="pl-PL" b="1" dirty="0" smtClean="0"/>
              <a:t>záznam pochádza z roku 1291.</a:t>
            </a:r>
          </a:p>
          <a:p>
            <a:r>
              <a:rPr lang="sk-SK" b="1" dirty="0" smtClean="0"/>
              <a:t>Nachádza sa tu:</a:t>
            </a:r>
          </a:p>
          <a:p>
            <a:pPr marL="109728" indent="0">
              <a:buNone/>
            </a:pPr>
            <a:r>
              <a:rPr lang="sk-SK" b="1" dirty="0" smtClean="0"/>
              <a:t> - najväčšie stredoveké</a:t>
            </a:r>
            <a:r>
              <a:rPr lang="sk-SK" b="1" dirty="0"/>
              <a:t> </a:t>
            </a:r>
            <a:r>
              <a:rPr lang="sk-SK" b="1" dirty="0" smtClean="0"/>
              <a:t>námestie </a:t>
            </a:r>
            <a:r>
              <a:rPr lang="sk-SK" b="1" dirty="0"/>
              <a:t>štvorcového </a:t>
            </a:r>
            <a:r>
              <a:rPr lang="sk-SK" b="1" dirty="0" smtClean="0"/>
              <a:t>  </a:t>
            </a:r>
          </a:p>
          <a:p>
            <a:pPr marL="109728" indent="0">
              <a:buNone/>
            </a:pPr>
            <a:r>
              <a:rPr lang="sk-SK" b="1" dirty="0" smtClean="0"/>
              <a:t>    pôdorysu,</a:t>
            </a:r>
          </a:p>
          <a:p>
            <a:pPr marL="109728" indent="0">
              <a:buNone/>
            </a:pPr>
            <a:r>
              <a:rPr lang="sk-SK" b="1" dirty="0" smtClean="0"/>
              <a:t> - gotický </a:t>
            </a:r>
            <a:r>
              <a:rPr lang="sk-SK" b="1" dirty="0"/>
              <a:t>katedrálny </a:t>
            </a:r>
            <a:r>
              <a:rPr lang="sk-SK" b="1" dirty="0" smtClean="0"/>
              <a:t>kostol,</a:t>
            </a:r>
          </a:p>
          <a:p>
            <a:pPr marL="109728" indent="0">
              <a:buNone/>
            </a:pPr>
            <a:r>
              <a:rPr lang="sk-SK" b="1" dirty="0" smtClean="0"/>
              <a:t>    Nanebovzatia Panny </a:t>
            </a:r>
            <a:r>
              <a:rPr lang="sk-SK" b="1" dirty="0"/>
              <a:t>Márie zo 14. </a:t>
            </a:r>
            <a:r>
              <a:rPr lang="sk-SK" b="1" dirty="0" smtClean="0"/>
              <a:t>storočia,</a:t>
            </a:r>
          </a:p>
          <a:p>
            <a:pPr marL="109728" indent="0">
              <a:buNone/>
            </a:pPr>
            <a:r>
              <a:rPr lang="sk-SK" b="1" dirty="0" smtClean="0"/>
              <a:t> - renesančná strážna veža,</a:t>
            </a:r>
          </a:p>
          <a:p>
            <a:pPr marL="109728" indent="0">
              <a:buNone/>
            </a:pPr>
            <a:r>
              <a:rPr lang="sk-SK" b="1" dirty="0" smtClean="0"/>
              <a:t> - banícke múzeum.</a:t>
            </a:r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/>
              <a:t>ROŽŇAVA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17511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                </a:t>
            </a:r>
            <a:r>
              <a:rPr lang="sk-SK" sz="4000" b="1" dirty="0" smtClean="0"/>
              <a:t>ROŽŇAVA</a:t>
            </a:r>
            <a:endParaRPr lang="sk-SK" sz="4000" b="1" dirty="0"/>
          </a:p>
        </p:txBody>
      </p:sp>
      <p:pic>
        <p:nvPicPr>
          <p:cNvPr id="4100" name="Picture 4" descr="C:\Users\Evka Vladovičová\Desktop\7b2b60e2b9737519e35983cc3cca92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54" y="1268760"/>
            <a:ext cx="604847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vka Vladovičová\Desktop\katedral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2245">
            <a:off x="373118" y="621522"/>
            <a:ext cx="1845317" cy="253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Evka Vladovičová\Desktop\katedrala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995">
            <a:off x="6948264" y="631824"/>
            <a:ext cx="1683690" cy="251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Evka Vladovičová\Desktop\e127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/>
          <a:stretch/>
        </p:blipFill>
        <p:spPr bwMode="auto">
          <a:xfrm rot="570622">
            <a:off x="6869709" y="3441775"/>
            <a:ext cx="1735262" cy="27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Evka Vladovičová\Desktop\andrassy-franciska-emlekmuve-img1603-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7514">
            <a:off x="467544" y="3681577"/>
            <a:ext cx="17581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1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9073008" cy="864096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      </a:t>
            </a:r>
            <a:r>
              <a:rPr lang="sk-SK" sz="4400" b="1" dirty="0" smtClean="0"/>
              <a:t>ČEČEJOVCE – ranogotický kostol</a:t>
            </a:r>
            <a:endParaRPr lang="sk-SK" sz="4400" b="1" dirty="0"/>
          </a:p>
        </p:txBody>
      </p:sp>
      <p:pic>
        <p:nvPicPr>
          <p:cNvPr id="2051" name="Picture 3" descr="C:\Users\Evka Vladovičová\Desktop\cecejovce_kostol_1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528392" cy="254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vka Vladovičová\Desktop\cecejovcekssj140670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05915"/>
            <a:ext cx="3312368" cy="24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vka Vladovičová\Desktop\large_kostol_cecejovce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3679147" cy="23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Evka Vladovičová\Desktop\goti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56805"/>
            <a:ext cx="3528392" cy="277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2"/>
          <p:cNvSpPr>
            <a:spLocks noGrp="1"/>
          </p:cNvSpPr>
          <p:nvPr>
            <p:ph idx="1"/>
          </p:nvPr>
        </p:nvSpPr>
        <p:spPr bwMode="auto">
          <a:xfrm>
            <a:off x="457200" y="908720"/>
            <a:ext cx="8229600" cy="521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sk-SK" altLang="sk-SK" sz="2700" b="1" dirty="0" smtClean="0"/>
              <a:t>Renesančný kaštieľ prestavaný klasicisticky. </a:t>
            </a:r>
          </a:p>
          <a:p>
            <a:pPr eaLnBrk="1" hangingPunct="1"/>
            <a:r>
              <a:rPr lang="sk-SK" altLang="sk-SK" sz="2700" b="1" dirty="0" smtClean="0"/>
              <a:t>Hodnotné  zariadenie, knižnica a zbierky. </a:t>
            </a:r>
          </a:p>
          <a:p>
            <a:pPr eaLnBrk="1" hangingPunct="1"/>
            <a:r>
              <a:rPr lang="sk-SK" altLang="sk-SK" sz="2700" b="1" dirty="0" smtClean="0"/>
              <a:t>Anglický park s romantickými stavbami.</a:t>
            </a:r>
          </a:p>
          <a:p>
            <a:pPr eaLnBrk="1" hangingPunct="1">
              <a:buFont typeface="Arial" charset="0"/>
              <a:buNone/>
            </a:pPr>
            <a:endParaRPr lang="sk-SK" altLang="sk-SK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k-SK" sz="4000" b="1" dirty="0" smtClean="0"/>
              <a:t>BETLIAR</a:t>
            </a:r>
            <a:endParaRPr lang="sk-SK" sz="4000" b="1" dirty="0"/>
          </a:p>
        </p:txBody>
      </p:sp>
      <p:pic>
        <p:nvPicPr>
          <p:cNvPr id="6146" name="Picture 2" descr="C:\Users\Evka Vladovičová\Desktop\kastiel-betli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13" y="2348880"/>
            <a:ext cx="3161755" cy="234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vka Vladovičová\Desktop\2014-06-18_13-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3106">
            <a:off x="431954" y="4481864"/>
            <a:ext cx="3168352" cy="193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vka Vladovičová\Desktop\kastiel-betliar-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720">
            <a:off x="5567936" y="4509120"/>
            <a:ext cx="2917949" cy="193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90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850106"/>
          </a:xfrm>
        </p:spPr>
        <p:txBody>
          <a:bodyPr>
            <a:noAutofit/>
          </a:bodyPr>
          <a:lstStyle/>
          <a:p>
            <a:r>
              <a:rPr lang="sk-SK" sz="4000" b="1" dirty="0" smtClean="0"/>
              <a:t> KRÁSNA NAD HORNÁDOM-kaštieľ</a:t>
            </a:r>
            <a:endParaRPr lang="sk-SK" sz="40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1403648" y="573325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/>
              <a:t>     </a:t>
            </a:r>
            <a:endParaRPr lang="sk-SK" sz="3200" b="1" dirty="0"/>
          </a:p>
        </p:txBody>
      </p:sp>
      <p:pic>
        <p:nvPicPr>
          <p:cNvPr id="3076" name="Picture 4" descr="C:\Users\Evka Vladovičová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03479"/>
            <a:ext cx="3064321" cy="408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vka Vladovičová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72" y="3645024"/>
            <a:ext cx="43628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Evka Vladovičová\Desktop\1455457_1200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8" y="980728"/>
            <a:ext cx="4362884" cy="24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6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sk-SK" altLang="sk-SK" b="1" dirty="0" smtClean="0"/>
              <a:t>Pôvodne barokový kaštieľ dal postaviť </a:t>
            </a:r>
          </a:p>
          <a:p>
            <a:pPr marL="109728" indent="0">
              <a:buNone/>
            </a:pPr>
            <a:r>
              <a:rPr lang="sk-SK" altLang="sk-SK" b="1" dirty="0"/>
              <a:t> </a:t>
            </a:r>
            <a:r>
              <a:rPr lang="sk-SK" altLang="sk-SK" b="1" dirty="0" smtClean="0"/>
              <a:t> v roku 1786 gróf I. Csáky. </a:t>
            </a:r>
          </a:p>
          <a:p>
            <a:r>
              <a:rPr lang="sk-SK" altLang="sk-SK" b="1" dirty="0" smtClean="0"/>
              <a:t>V 19. st. ho zdedila rodina Andrássyovcov       a obklopila parkom</a:t>
            </a:r>
          </a:p>
          <a:p>
            <a:pPr marL="109728" indent="0">
              <a:buNone/>
            </a:pPr>
            <a:r>
              <a:rPr lang="sk-SK" altLang="sk-SK" b="1" dirty="0"/>
              <a:t> </a:t>
            </a:r>
            <a:r>
              <a:rPr lang="sk-SK" altLang="sk-SK" b="1" dirty="0" smtClean="0"/>
              <a:t> s cudzokrajnými drevinami.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altLang="sk-SK" sz="4000" b="1" dirty="0" smtClean="0"/>
              <a:t>TREBIŠOV - kaštieľ</a:t>
            </a:r>
            <a:endParaRPr lang="sk-SK" sz="4000" dirty="0"/>
          </a:p>
        </p:txBody>
      </p:sp>
      <p:pic>
        <p:nvPicPr>
          <p:cNvPr id="4" name="Picture 2" descr="C:\Users\Marka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724">
            <a:off x="871711" y="3791579"/>
            <a:ext cx="3311525" cy="220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Mark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162">
            <a:off x="4825820" y="3847890"/>
            <a:ext cx="3430587" cy="219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3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79512" y="476672"/>
            <a:ext cx="4824535" cy="5966123"/>
          </a:xfrm>
        </p:spPr>
        <p:txBody>
          <a:bodyPr>
            <a:normAutofit/>
          </a:bodyPr>
          <a:lstStyle/>
          <a:p>
            <a:pPr marL="109728" indent="0" algn="ctr">
              <a:buNone/>
              <a:defRPr/>
            </a:pPr>
            <a:r>
              <a:rPr lang="sk-SK" b="1" dirty="0" smtClean="0"/>
              <a:t>Pozoruhodnou </a:t>
            </a:r>
          </a:p>
          <a:p>
            <a:pPr marL="109728" indent="0" algn="ctr">
              <a:buNone/>
              <a:defRPr/>
            </a:pPr>
            <a:r>
              <a:rPr lang="sk-SK" b="1" dirty="0" smtClean="0"/>
              <a:t>architektonickou </a:t>
            </a:r>
          </a:p>
          <a:p>
            <a:pPr marL="109728" indent="0" algn="ctr">
              <a:buNone/>
              <a:defRPr/>
            </a:pPr>
            <a:r>
              <a:rPr lang="sk-SK" b="1" dirty="0" smtClean="0"/>
              <a:t>pamiatkou </a:t>
            </a:r>
            <a:r>
              <a:rPr lang="sk-SK" b="1" dirty="0"/>
              <a:t>Trebišova  </a:t>
            </a:r>
            <a:r>
              <a:rPr lang="sk-SK" b="1" dirty="0" smtClean="0"/>
              <a:t>                                    </a:t>
            </a:r>
          </a:p>
          <a:p>
            <a:pPr marL="109728" indent="0" algn="ctr">
              <a:buNone/>
              <a:defRPr/>
            </a:pPr>
            <a:r>
              <a:rPr lang="sk-SK" b="1" dirty="0" smtClean="0"/>
              <a:t>je </a:t>
            </a:r>
            <a:r>
              <a:rPr lang="sk-SK" b="1" dirty="0"/>
              <a:t>neogotické </a:t>
            </a:r>
            <a:r>
              <a:rPr lang="sk-SK" b="1" dirty="0" smtClean="0"/>
              <a:t>mauzóleum </a:t>
            </a:r>
          </a:p>
          <a:p>
            <a:pPr marL="109728" indent="0" algn="ctr">
              <a:buNone/>
              <a:defRPr/>
            </a:pPr>
            <a:r>
              <a:rPr lang="sk-SK" b="1" dirty="0" smtClean="0"/>
              <a:t>rodiny Andrássyovcov </a:t>
            </a:r>
          </a:p>
          <a:p>
            <a:pPr marL="109728" indent="0" algn="ctr">
              <a:buNone/>
              <a:defRPr/>
            </a:pPr>
            <a:r>
              <a:rPr lang="sk-SK" b="1" dirty="0" smtClean="0"/>
              <a:t>z</a:t>
            </a:r>
            <a:r>
              <a:rPr lang="sk-SK" b="1" dirty="0"/>
              <a:t> r. </a:t>
            </a:r>
            <a:r>
              <a:rPr lang="sk-SK" b="1" dirty="0" smtClean="0"/>
              <a:t>1893,  </a:t>
            </a:r>
          </a:p>
          <a:p>
            <a:pPr algn="ctr">
              <a:buNone/>
              <a:defRPr/>
            </a:pPr>
            <a:r>
              <a:rPr lang="sk-SK" b="1" dirty="0" smtClean="0"/>
              <a:t>v historickom parku, </a:t>
            </a:r>
          </a:p>
          <a:p>
            <a:pPr algn="ctr">
              <a:buNone/>
              <a:defRPr/>
            </a:pPr>
            <a:r>
              <a:rPr lang="sk-SK" b="1" dirty="0" smtClean="0"/>
              <a:t>pri jazierku so sarkofágom</a:t>
            </a:r>
          </a:p>
          <a:p>
            <a:pPr algn="ctr">
              <a:buNone/>
              <a:defRPr/>
            </a:pPr>
            <a:r>
              <a:rPr lang="sk-SK" b="1" dirty="0" smtClean="0"/>
              <a:t>posledného </a:t>
            </a:r>
          </a:p>
          <a:p>
            <a:pPr algn="ctr">
              <a:buNone/>
              <a:defRPr/>
            </a:pPr>
            <a:r>
              <a:rPr lang="sk-SK" b="1" dirty="0" smtClean="0"/>
              <a:t>ministerského predsedu  </a:t>
            </a:r>
          </a:p>
          <a:p>
            <a:pPr algn="ctr">
              <a:buNone/>
              <a:defRPr/>
            </a:pPr>
            <a:r>
              <a:rPr lang="sk-SK" b="1" dirty="0" smtClean="0"/>
              <a:t>Rakúsko-Uhorska</a:t>
            </a:r>
            <a:r>
              <a:rPr lang="sk-SK" b="1" dirty="0"/>
              <a:t> </a:t>
            </a:r>
          </a:p>
          <a:p>
            <a:pPr algn="ctr">
              <a:buNone/>
              <a:defRPr/>
            </a:pPr>
            <a:r>
              <a:rPr lang="sk-SK" b="1" dirty="0" smtClean="0"/>
              <a:t>Júliusa Andrássyho.</a:t>
            </a:r>
            <a:endParaRPr lang="sk-SK" b="1" dirty="0"/>
          </a:p>
          <a:p>
            <a:pPr>
              <a:defRPr/>
            </a:pPr>
            <a:endParaRPr lang="sk-SK" dirty="0"/>
          </a:p>
        </p:txBody>
      </p:sp>
      <p:pic>
        <p:nvPicPr>
          <p:cNvPr id="4" name="Picture 3" descr="C:\Users\Marka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647" y="836712"/>
            <a:ext cx="355980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2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76464"/>
          </a:xfrm>
        </p:spPr>
        <p:txBody>
          <a:bodyPr/>
          <a:lstStyle/>
          <a:p>
            <a:r>
              <a:rPr lang="sk-SK" altLang="sk-SK" b="1" dirty="0" smtClean="0"/>
              <a:t>Leží na dolnom Zemplíne v juhovýchodnom cípe Slovenska.</a:t>
            </a:r>
          </a:p>
          <a:p>
            <a:r>
              <a:rPr lang="sk-SK" altLang="sk-SK" b="1" dirty="0" smtClean="0"/>
              <a:t>Je pokračovaním vinohradníckej oblasti, ktorej väčšia časť sa nachádza v Maďarsku.</a:t>
            </a:r>
          </a:p>
          <a:p>
            <a:r>
              <a:rPr lang="sk-SK" altLang="sk-SK" b="1" dirty="0" smtClean="0"/>
              <a:t>Táto oblasť je najmenšou a zároveň najatraktívnejšou vinohradníckou oblasťou Slovenska.</a:t>
            </a:r>
          </a:p>
          <a:p>
            <a:r>
              <a:rPr lang="sk-SK" altLang="sk-SK" b="1" dirty="0" smtClean="0"/>
              <a:t>Je na čakacej listine so žiadosťou o zapísanie do zoznamu UNESCO.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  </a:t>
            </a:r>
            <a:r>
              <a:rPr lang="sk-SK" sz="4000" dirty="0" smtClean="0"/>
              <a:t>Vinohradnícka oblasť TOKAJ</a:t>
            </a:r>
          </a:p>
        </p:txBody>
      </p:sp>
    </p:spTree>
    <p:extLst>
      <p:ext uri="{BB962C8B-B14F-4D97-AF65-F5344CB8AC3E}">
        <p14:creationId xmlns:p14="http://schemas.microsoft.com/office/powerpoint/2010/main" val="180147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Marka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6867">
            <a:off x="317606" y="1224344"/>
            <a:ext cx="2852817" cy="189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2767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4000" dirty="0" smtClean="0"/>
              <a:t>Tokajské pivnice</a:t>
            </a:r>
          </a:p>
        </p:txBody>
      </p:sp>
      <p:pic>
        <p:nvPicPr>
          <p:cNvPr id="6" name="Picture 3" descr="C:\Users\Mark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722">
            <a:off x="6192439" y="1088174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Marka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7074">
            <a:off x="372441" y="4410873"/>
            <a:ext cx="282733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Marka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306">
            <a:off x="6023652" y="4305826"/>
            <a:ext cx="276383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arka\Desktop\imgr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11400"/>
            <a:ext cx="3750345" cy="262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1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sk-SK" b="1" dirty="0" smtClean="0"/>
              <a:t>Najstaršia</a:t>
            </a:r>
            <a:r>
              <a:rPr lang="sk-SK" b="1" dirty="0"/>
              <a:t> </a:t>
            </a:r>
            <a:r>
              <a:rPr lang="sk-SK" b="1" dirty="0" smtClean="0"/>
              <a:t>opálová baňa</a:t>
            </a:r>
            <a:r>
              <a:rPr lang="sk-SK" b="1" dirty="0"/>
              <a:t> </a:t>
            </a:r>
            <a:r>
              <a:rPr lang="sk-SK" b="1" dirty="0" smtClean="0"/>
              <a:t>sveta</a:t>
            </a:r>
            <a:r>
              <a:rPr lang="sk-SK" dirty="0" smtClean="0"/>
              <a:t>.</a:t>
            </a:r>
          </a:p>
          <a:p>
            <a:r>
              <a:rPr lang="sk-SK" b="1" dirty="0"/>
              <a:t>M</a:t>
            </a:r>
            <a:r>
              <a:rPr lang="sk-SK" b="1" dirty="0" smtClean="0"/>
              <a:t>edzinárodne </a:t>
            </a:r>
            <a:r>
              <a:rPr lang="sk-SK" b="1" dirty="0"/>
              <a:t>významná </a:t>
            </a:r>
            <a:r>
              <a:rPr lang="sk-SK" b="1" dirty="0" smtClean="0"/>
              <a:t>lokalita. </a:t>
            </a:r>
            <a:r>
              <a:rPr lang="sk-SK" altLang="sk-SK" dirty="0" smtClean="0"/>
              <a:t>                                                                                 </a:t>
            </a:r>
            <a:endParaRPr lang="sk-SK" alt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                                                        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sk-SK" sz="4000" dirty="0" smtClean="0"/>
              <a:t> DUBNÍK – opálová baňa </a:t>
            </a:r>
            <a:endParaRPr lang="sk-SK" sz="4000" b="1" dirty="0"/>
          </a:p>
        </p:txBody>
      </p:sp>
      <p:pic>
        <p:nvPicPr>
          <p:cNvPr id="4098" name="Picture 2" descr="C:\Users\Evka Vladovičová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26465"/>
            <a:ext cx="3456384" cy="20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vka Vladovičová\Desktop\kam_opalove_bane_1-700x4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8" y="1725613"/>
            <a:ext cx="3556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vka Vladovičová\Desktop\opalov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93" y="3933056"/>
            <a:ext cx="5461695" cy="256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685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Blip>
                <a:blip r:embed="rId2"/>
              </a:buBlip>
            </a:pPr>
            <a:r>
              <a:rPr lang="sk-SK" altLang="sk-SK" b="1" dirty="0" smtClean="0"/>
              <a:t> Východné Slovensko je kraj zaujímavý nielen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altLang="sk-SK" b="1" dirty="0" smtClean="0"/>
              <a:t>   prírodnými krásami, ale aj bohatstvom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altLang="sk-SK" b="1" dirty="0" smtClean="0"/>
              <a:t>   kultúrnych pamiatok, svojráznym ľudovým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altLang="sk-SK" b="1" dirty="0" smtClean="0"/>
              <a:t>   umením, architektúrou a zvykmi.</a:t>
            </a:r>
          </a:p>
          <a:p>
            <a:pPr marL="0" indent="0">
              <a:spcBef>
                <a:spcPts val="0"/>
              </a:spcBef>
              <a:buBlip>
                <a:blip r:embed="rId2"/>
              </a:buBlip>
            </a:pPr>
            <a:r>
              <a:rPr lang="sk-SK" altLang="sk-SK" b="1" dirty="0" smtClean="0"/>
              <a:t> Osem historických miest tohto regiónu </a:t>
            </a:r>
            <a:endParaRPr lang="sk-SK" altLang="sk-SK" b="1" dirty="0"/>
          </a:p>
          <a:p>
            <a:pPr marL="0" indent="0">
              <a:spcBef>
                <a:spcPts val="0"/>
              </a:spcBef>
              <a:buNone/>
            </a:pPr>
            <a:r>
              <a:rPr lang="sk-SK" altLang="sk-SK" b="1" dirty="0"/>
              <a:t> </a:t>
            </a:r>
            <a:r>
              <a:rPr lang="sk-SK" altLang="sk-SK" b="1" dirty="0" smtClean="0"/>
              <a:t>  je vyhlásených za mestské pamiatkové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altLang="sk-SK" b="1" dirty="0" smtClean="0"/>
              <a:t>   rezervácie. </a:t>
            </a:r>
          </a:p>
          <a:p>
            <a:pPr marL="0" indent="0">
              <a:spcBef>
                <a:spcPts val="0"/>
              </a:spcBef>
              <a:buBlip>
                <a:blip r:embed="rId2"/>
              </a:buBlip>
            </a:pPr>
            <a:r>
              <a:rPr lang="sk-SK" altLang="sk-SK" b="1" dirty="0" smtClean="0"/>
              <a:t> Pamiatky spišskej gotiky, východoslovenskej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altLang="sk-SK" b="1" dirty="0" smtClean="0"/>
              <a:t>   renesancie, súbor drevených kostolíkov,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altLang="sk-SK" b="1" dirty="0" smtClean="0"/>
              <a:t>   hrady a zámky majú nezastupiteľné miesto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altLang="sk-SK" b="1" dirty="0" smtClean="0"/>
              <a:t>   vo svetovom kultúrnom dedičstve.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09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sk-SK" dirty="0" smtClean="0"/>
              <a:t>          </a:t>
            </a:r>
          </a:p>
          <a:p>
            <a:endParaRPr lang="sk-SK" dirty="0"/>
          </a:p>
          <a:p>
            <a:r>
              <a:rPr lang="sk-SK" dirty="0" smtClean="0"/>
              <a:t>                                         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OPINÁ – expozícia minerálov</a:t>
            </a:r>
            <a:endParaRPr lang="sk-SK" sz="4000" dirty="0"/>
          </a:p>
        </p:txBody>
      </p:sp>
      <p:pic>
        <p:nvPicPr>
          <p:cNvPr id="1027" name="Picture 3" descr="C:\Users\Evka Vladovičová\Desktop\P1013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1196752"/>
            <a:ext cx="4211960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vka Vladovičová\Desktop\P1013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48" y="4221088"/>
            <a:ext cx="37020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vka Vladovičová\Desktop\P1013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48" y="1192712"/>
            <a:ext cx="3702008" cy="295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4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sk-SK" sz="4000" dirty="0" smtClean="0"/>
              <a:t>KOŠICE - synagóga </a:t>
            </a:r>
            <a:endParaRPr lang="sk-SK" sz="4000" dirty="0"/>
          </a:p>
        </p:txBody>
      </p:sp>
      <p:pic>
        <p:nvPicPr>
          <p:cNvPr id="6146" name="Picture 2" descr="C:\Users\Evka Vladovičová\Desktop\kosice-puskinova-synagoga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9" y="765696"/>
            <a:ext cx="3957161" cy="259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vka Vladovičová\Desktop\P1020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7116"/>
            <a:ext cx="2736304" cy="250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Evka Vladovičová\Desktop\zidovska_synagoga_puskinova_ul_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5"/>
            <a:ext cx="403244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Evka Vladovičová\Desktop\P10207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3016"/>
            <a:ext cx="216024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Evka Vladovičová\Desktop\P10207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573016"/>
            <a:ext cx="295232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9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/>
          <a:lstStyle/>
          <a:p>
            <a:pPr marL="109728" indent="0">
              <a:buNone/>
            </a:pPr>
            <a:r>
              <a:rPr lang="sk-SK" sz="4000" b="1" dirty="0" smtClean="0">
                <a:solidFill>
                  <a:schemeClr val="tx2"/>
                </a:solidFill>
                <a:latin typeface="+mj-lt"/>
              </a:rPr>
              <a:t>KOŠICE </a:t>
            </a:r>
            <a:r>
              <a:rPr lang="sk-SK" sz="4000" b="1" dirty="0">
                <a:solidFill>
                  <a:schemeClr val="tx2"/>
                </a:solidFill>
                <a:latin typeface="+mj-lt"/>
              </a:rPr>
              <a:t>-</a:t>
            </a:r>
            <a:r>
              <a:rPr lang="sk-SK" sz="4000" b="1" dirty="0">
                <a:solidFill>
                  <a:schemeClr val="tx2"/>
                </a:solidFill>
              </a:rPr>
              <a:t> </a:t>
            </a:r>
            <a:r>
              <a:rPr lang="sk-SK" sz="4000" b="1" dirty="0" smtClean="0">
                <a:solidFill>
                  <a:schemeClr val="tx2"/>
                </a:solidFill>
              </a:rPr>
              <a:t>                 galéria</a:t>
            </a:r>
          </a:p>
          <a:p>
            <a:pPr marL="109728" indent="0">
              <a:buNone/>
            </a:pPr>
            <a:r>
              <a:rPr lang="sk-SK" sz="4000" b="1" dirty="0" smtClean="0">
                <a:solidFill>
                  <a:schemeClr val="tx2"/>
                </a:solidFill>
              </a:rPr>
              <a:t>                                Ľudovíta</a:t>
            </a:r>
          </a:p>
          <a:p>
            <a:pPr marL="109728" indent="0">
              <a:buNone/>
            </a:pPr>
            <a:r>
              <a:rPr lang="sk-SK" sz="4000" b="1" dirty="0">
                <a:solidFill>
                  <a:schemeClr val="tx2"/>
                </a:solidFill>
              </a:rPr>
              <a:t> </a:t>
            </a:r>
            <a:r>
              <a:rPr lang="sk-SK" sz="4000" b="1" dirty="0" smtClean="0">
                <a:solidFill>
                  <a:schemeClr val="tx2"/>
                </a:solidFill>
              </a:rPr>
              <a:t>                               Felda  </a:t>
            </a:r>
            <a:endParaRPr lang="sk-SK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Evka Vladovičová\Desktop\f91d2cef-fbff-4b5e-ae0d-555de962bfe9_ludovit-fe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25" y="692696"/>
            <a:ext cx="1805979" cy="27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vka Vladovičová\Desktop\feld_vernisaz_2veja.jpg__1280x600_q70_crop_subsampling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892">
            <a:off x="397836" y="3388905"/>
            <a:ext cx="4011425" cy="247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Evka Vladovičová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687">
            <a:off x="4830116" y="3533752"/>
            <a:ext cx="3871782" cy="25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2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sk-SK" b="1" dirty="0"/>
              <a:t>Stará banícka obec v doline Smolnického potoka vo Volovských </a:t>
            </a:r>
            <a:r>
              <a:rPr lang="sk-SK" b="1" dirty="0" smtClean="0"/>
              <a:t>vrchoch (od r. 1243).</a:t>
            </a:r>
            <a:endParaRPr lang="sk-SK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 SMOLNÍK</a:t>
            </a:r>
            <a:endParaRPr lang="sk-SK" sz="4000" dirty="0"/>
          </a:p>
        </p:txBody>
      </p:sp>
      <p:pic>
        <p:nvPicPr>
          <p:cNvPr id="3074" name="Picture 2" descr="C:\Users\Evka Vladovičová\Desktop\23190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835292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sk-SK" sz="4000" dirty="0" smtClean="0"/>
              <a:t>SMOLNÍK</a:t>
            </a:r>
            <a:endParaRPr lang="sk-SK" sz="4000" dirty="0"/>
          </a:p>
        </p:txBody>
      </p:sp>
      <p:pic>
        <p:nvPicPr>
          <p:cNvPr id="2050" name="Picture 2" descr="C:\Users\Evka Vladovičová\Desktop\Smolnik11Slovakia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122" y="836712"/>
            <a:ext cx="260934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vka Vladovičová\Desktop\mest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8" y="764704"/>
            <a:ext cx="37973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vka Vladovičová\Desktop\banastar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6" y="3771839"/>
            <a:ext cx="5408538" cy="28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Evka Vladovičová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76" y="109195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sz="4000" b="1" dirty="0" smtClean="0">
                <a:solidFill>
                  <a:schemeClr val="tx2"/>
                </a:solidFill>
                <a:latin typeface="+mj-lt"/>
              </a:rPr>
              <a:t>MEDZEV – </a:t>
            </a:r>
            <a:r>
              <a:rPr lang="sk-SK" sz="2800" b="1" dirty="0" smtClean="0">
                <a:solidFill>
                  <a:schemeClr val="tx2"/>
                </a:solidFill>
                <a:latin typeface="+mj-lt"/>
              </a:rPr>
              <a:t>múzeum kinematografie</a:t>
            </a:r>
          </a:p>
          <a:p>
            <a:pPr marL="109728" indent="0">
              <a:buNone/>
            </a:pPr>
            <a:r>
              <a:rPr lang="sk-SK" sz="2800" b="1" dirty="0" smtClean="0">
                <a:solidFill>
                  <a:schemeClr val="tx2"/>
                </a:solidFill>
                <a:latin typeface="+mj-lt"/>
              </a:rPr>
              <a:t>                       rodiny Schusterovej  </a:t>
            </a:r>
            <a:endParaRPr lang="sk-SK" sz="2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122" name="Picture 2" descr="C:\Users\Evka Vladovičová\Desktop\thumbnailPictu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5" y="2276872"/>
            <a:ext cx="4802200" cy="379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vka Vladovičová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433" y="417343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Evka Vladovičová\Desktop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30" y="1628800"/>
            <a:ext cx="3038202" cy="249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9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sk-SK" sz="4000" dirty="0" smtClean="0"/>
              <a:t>ZÁDIELSKA  DOLINA</a:t>
            </a:r>
            <a:endParaRPr lang="sk-SK" sz="4000" dirty="0"/>
          </a:p>
        </p:txBody>
      </p:sp>
      <p:pic>
        <p:nvPicPr>
          <p:cNvPr id="6148" name="Picture 4" descr="C:\Users\Evka Vladovičová\Desktop\487fd1c12a8435ef9bda395e7ba1e9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8" y="963562"/>
            <a:ext cx="3397836" cy="522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Evka Vladovičová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134">
            <a:off x="4727422" y="1012163"/>
            <a:ext cx="3710305" cy="269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Evka Vladovičová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307">
            <a:off x="4676339" y="3771746"/>
            <a:ext cx="3710305" cy="25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3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sk-SK" dirty="0"/>
          </a:p>
          <a:p>
            <a:pPr marL="109728" indent="0" algn="ctr">
              <a:buNone/>
            </a:pPr>
            <a:r>
              <a:rPr lang="sk-SK" sz="4100" b="1" dirty="0" smtClean="0">
                <a:solidFill>
                  <a:schemeClr val="tx2"/>
                </a:solidFill>
                <a:latin typeface="+mj-lt"/>
              </a:rPr>
              <a:t>ĎAKUJEM  ZA  POZORNOSŤ</a:t>
            </a:r>
          </a:p>
          <a:p>
            <a:pPr marL="109728" indent="0" algn="ctr">
              <a:buNone/>
            </a:pPr>
            <a:endParaRPr lang="sk-SK" sz="3600" b="1" dirty="0"/>
          </a:p>
          <a:p>
            <a:pPr marL="109728" indent="0" algn="ctr">
              <a:buNone/>
            </a:pPr>
            <a:r>
              <a:rPr lang="sk-SK" sz="2800" b="1" dirty="0" smtClean="0"/>
              <a:t>                    </a:t>
            </a:r>
            <a:r>
              <a:rPr lang="sk-SK" b="1" dirty="0" smtClean="0"/>
              <a:t>RNDr. Eva Vladovičová</a:t>
            </a:r>
          </a:p>
          <a:p>
            <a:pPr marL="109728" indent="0" algn="ctr">
              <a:buNone/>
            </a:pPr>
            <a:endParaRPr lang="sk-SK" sz="3600" b="1" dirty="0"/>
          </a:p>
          <a:p>
            <a:pPr>
              <a:buNone/>
            </a:pPr>
            <a:r>
              <a:rPr lang="sk-SK" altLang="sk-SK" b="1" dirty="0"/>
              <a:t>Zdroje:</a:t>
            </a:r>
          </a:p>
          <a:p>
            <a:r>
              <a:rPr lang="sk-SK" altLang="sk-SK" b="1" dirty="0"/>
              <a:t>www.google.sk</a:t>
            </a:r>
          </a:p>
          <a:p>
            <a:r>
              <a:rPr lang="sk-SK" altLang="sk-SK" b="1" dirty="0">
                <a:hlinkClick r:id="rId2"/>
              </a:rPr>
              <a:t>www.mapy.sk</a:t>
            </a:r>
            <a:endParaRPr lang="sk-SK" altLang="sk-SK" b="1" dirty="0"/>
          </a:p>
          <a:p>
            <a:r>
              <a:rPr lang="sk-SK" altLang="sk-SK" b="1" dirty="0"/>
              <a:t>vlastné fotografie</a:t>
            </a:r>
          </a:p>
        </p:txBody>
      </p:sp>
    </p:spTree>
    <p:extLst>
      <p:ext uri="{BB962C8B-B14F-4D97-AF65-F5344CB8AC3E}">
        <p14:creationId xmlns:p14="http://schemas.microsoft.com/office/powerpoint/2010/main" val="9028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arka\Desktop\imgr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776" y="1340768"/>
            <a:ext cx="774465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Mapa východného Slovenska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27623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k-SK" altLang="sk-SK" b="1" dirty="0" smtClean="0"/>
              <a:t> Tatranský národný park</a:t>
            </a:r>
          </a:p>
          <a:p>
            <a:pPr>
              <a:lnSpc>
                <a:spcPct val="150000"/>
              </a:lnSpc>
            </a:pPr>
            <a:r>
              <a:rPr lang="sk-SK" altLang="sk-SK" b="1" dirty="0" smtClean="0"/>
              <a:t> Pieninský národný park</a:t>
            </a:r>
          </a:p>
          <a:p>
            <a:pPr>
              <a:lnSpc>
                <a:spcPct val="150000"/>
              </a:lnSpc>
            </a:pPr>
            <a:r>
              <a:rPr lang="sk-SK" altLang="sk-SK" b="1" dirty="0" smtClean="0"/>
              <a:t> Národný park Slovenský raj</a:t>
            </a:r>
          </a:p>
          <a:p>
            <a:pPr>
              <a:lnSpc>
                <a:spcPct val="150000"/>
              </a:lnSpc>
            </a:pPr>
            <a:r>
              <a:rPr lang="sk-SK" altLang="sk-SK" b="1" dirty="0" smtClean="0"/>
              <a:t> Chránené krajinné oblasti: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sk-SK" altLang="sk-SK" b="1" dirty="0"/>
              <a:t> </a:t>
            </a:r>
            <a:r>
              <a:rPr lang="sk-SK" altLang="sk-SK" b="1" dirty="0" smtClean="0"/>
              <a:t>  Slovenský kras</a:t>
            </a:r>
          </a:p>
          <a:p>
            <a:pPr>
              <a:lnSpc>
                <a:spcPct val="150000"/>
              </a:lnSpc>
              <a:buNone/>
            </a:pPr>
            <a:r>
              <a:rPr lang="sk-SK" altLang="sk-SK" b="1" dirty="0" smtClean="0"/>
              <a:t>   Muránska planina, Latorica</a:t>
            </a:r>
          </a:p>
          <a:p>
            <a:pPr>
              <a:lnSpc>
                <a:spcPct val="150000"/>
              </a:lnSpc>
              <a:buNone/>
            </a:pPr>
            <a:r>
              <a:rPr lang="sk-SK" altLang="sk-SK" b="1" dirty="0" smtClean="0"/>
              <a:t>   Východné Karpaty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sk-SK" sz="4000" b="1" dirty="0" smtClean="0"/>
              <a:t>Nachádzajú sa tu: 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val="8955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/>
          </a:bodyPr>
          <a:lstStyle/>
          <a:p>
            <a:r>
              <a:rPr lang="sk-SK" altLang="sk-SK" b="1" dirty="0" smtClean="0"/>
              <a:t>Spišský hrad, kostolík Žehra</a:t>
            </a:r>
          </a:p>
          <a:p>
            <a:r>
              <a:rPr lang="sk-SK" altLang="sk-SK" b="1" dirty="0" smtClean="0"/>
              <a:t>Spišská Kapitula</a:t>
            </a:r>
          </a:p>
          <a:p>
            <a:r>
              <a:rPr lang="sk-SK" altLang="sk-SK" b="1" dirty="0" smtClean="0"/>
              <a:t>Levoča</a:t>
            </a:r>
          </a:p>
          <a:p>
            <a:r>
              <a:rPr lang="sk-SK" altLang="sk-SK" b="1" dirty="0" smtClean="0"/>
              <a:t>Jaskyne a priepasti Slovenského krasu: Ochtinská aragonitová jaskyňa, </a:t>
            </a:r>
          </a:p>
          <a:p>
            <a:pPr marL="109728" indent="0">
              <a:buNone/>
            </a:pPr>
            <a:r>
              <a:rPr lang="sk-SK" altLang="sk-SK" b="1" dirty="0" smtClean="0"/>
              <a:t>  Dobšinská ľadová jaskyňa a Jasovská jaskyňa</a:t>
            </a:r>
          </a:p>
          <a:p>
            <a:r>
              <a:rPr lang="sk-SK" altLang="sk-SK" b="1" dirty="0" smtClean="0"/>
              <a:t>Bardejov</a:t>
            </a:r>
          </a:p>
          <a:p>
            <a:r>
              <a:rPr lang="sk-SK" altLang="sk-SK" b="1" dirty="0" smtClean="0"/>
              <a:t>Bukové pralesy Karpát </a:t>
            </a:r>
          </a:p>
          <a:p>
            <a:r>
              <a:rPr lang="sk-SK" altLang="sk-SK" b="1" dirty="0" smtClean="0"/>
              <a:t>Drevené kostoly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Autofit/>
          </a:bodyPr>
          <a:lstStyle/>
          <a:p>
            <a:r>
              <a:rPr lang="sk-SK" sz="4000" b="1" dirty="0" smtClean="0"/>
              <a:t>V zozname UNESCO sú zapísané:</a:t>
            </a:r>
            <a:endParaRPr lang="sk-SK" sz="4000" b="1" dirty="0"/>
          </a:p>
        </p:txBody>
      </p:sp>
    </p:spTree>
    <p:extLst>
      <p:ext uri="{BB962C8B-B14F-4D97-AF65-F5344CB8AC3E}">
        <p14:creationId xmlns:p14="http://schemas.microsoft.com/office/powerpoint/2010/main" val="5035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41368"/>
            <a:ext cx="8229600" cy="4107912"/>
          </a:xfrm>
        </p:spPr>
        <p:txBody>
          <a:bodyPr/>
          <a:lstStyle/>
          <a:p>
            <a:r>
              <a:rPr lang="sk-SK" altLang="sk-SK" b="1" dirty="0" smtClean="0"/>
              <a:t>Je to druhé najväčšie mesto na Slovensku </a:t>
            </a:r>
          </a:p>
          <a:p>
            <a:pPr>
              <a:buNone/>
            </a:pPr>
            <a:r>
              <a:rPr lang="sk-SK" altLang="sk-SK" b="1" dirty="0" smtClean="0"/>
              <a:t>  s takmer tristotisíc obyvateľmi.</a:t>
            </a:r>
          </a:p>
          <a:p>
            <a:r>
              <a:rPr lang="sk-SK" altLang="sk-SK" b="1" dirty="0" smtClean="0"/>
              <a:t>Je významným kultúrnym centrom, má štyri divadelné scény, Štátnu filharmóniu, galérie, múzeá, ZOO, botanickú záhradu.</a:t>
            </a:r>
          </a:p>
          <a:p>
            <a:r>
              <a:rPr lang="sk-SK" altLang="sk-SK" b="1" dirty="0" smtClean="0"/>
              <a:t>Od roku 1924 sa tu každoročne koná najstarší európsky maratón </a:t>
            </a:r>
          </a:p>
          <a:p>
            <a:pPr marL="109728" indent="0">
              <a:buNone/>
            </a:pPr>
            <a:r>
              <a:rPr lang="sk-SK" altLang="sk-SK" b="1" dirty="0"/>
              <a:t> </a:t>
            </a:r>
            <a:r>
              <a:rPr lang="sk-SK" altLang="sk-SK" b="1" dirty="0" smtClean="0"/>
              <a:t> - Medzinárodný maratón mieru. 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/>
          <a:lstStyle/>
          <a:p>
            <a:r>
              <a:rPr lang="sk-SK" dirty="0" smtClean="0"/>
              <a:t> </a:t>
            </a:r>
            <a:r>
              <a:rPr lang="sk-SK" sz="4000" dirty="0" smtClean="0"/>
              <a:t>KOŠICE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41786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2"/>
          <p:cNvSpPr>
            <a:spLocks noGrp="1"/>
          </p:cNvSpPr>
          <p:nvPr>
            <p:ph idx="1"/>
          </p:nvPr>
        </p:nvSpPr>
        <p:spPr bwMode="auto">
          <a:xfrm>
            <a:off x="457200" y="981075"/>
            <a:ext cx="82296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Font typeface="Arial" charset="0"/>
              <a:buNone/>
              <a:defRPr/>
            </a:pPr>
            <a:endParaRPr lang="sk-SK" dirty="0" smtClean="0"/>
          </a:p>
          <a:p>
            <a:pPr eaLnBrk="1" hangingPunct="1">
              <a:buNone/>
              <a:defRPr/>
            </a:pPr>
            <a:r>
              <a:rPr lang="sk-SK" dirty="0" smtClean="0"/>
              <a:t>                                                                       </a:t>
            </a:r>
          </a:p>
          <a:p>
            <a:pPr eaLnBrk="1" hangingPunct="1">
              <a:buNone/>
              <a:defRPr/>
            </a:pPr>
            <a:r>
              <a:rPr lang="sk-SK" b="1" dirty="0"/>
              <a:t> </a:t>
            </a:r>
            <a:r>
              <a:rPr lang="sk-SK" b="1" dirty="0" smtClean="0"/>
              <a:t>    Štátne                                        Dóm                             </a:t>
            </a:r>
            <a:endParaRPr lang="sk-SK" b="1" dirty="0"/>
          </a:p>
          <a:p>
            <a:pPr eaLnBrk="1" hangingPunct="1">
              <a:buFont typeface="Arial" charset="0"/>
              <a:buNone/>
              <a:defRPr/>
            </a:pPr>
            <a:r>
              <a:rPr lang="sk-SK" b="1" dirty="0" smtClean="0"/>
              <a:t>    divadlo</a:t>
            </a:r>
            <a:r>
              <a:rPr lang="sk-SK" dirty="0" smtClean="0"/>
              <a:t>                                   </a:t>
            </a:r>
            <a:r>
              <a:rPr lang="sk-SK" b="1" dirty="0" smtClean="0"/>
              <a:t>sv. Alžbety </a:t>
            </a:r>
            <a:r>
              <a:rPr lang="sk-SK" dirty="0" smtClean="0"/>
              <a:t>                  </a:t>
            </a:r>
            <a:endParaRPr lang="sk-SK" b="1" dirty="0"/>
          </a:p>
          <a:p>
            <a:pPr eaLnBrk="1" hangingPunct="1">
              <a:buFont typeface="Arial" charset="0"/>
              <a:buNone/>
              <a:defRPr/>
            </a:pPr>
            <a:r>
              <a:rPr lang="sk-SK" b="1" dirty="0"/>
              <a:t>                                 </a:t>
            </a:r>
            <a:endParaRPr lang="sk-SK" b="1" dirty="0" smtClean="0"/>
          </a:p>
          <a:p>
            <a:pPr eaLnBrk="1" hangingPunct="1">
              <a:buFont typeface="Arial" charset="0"/>
              <a:buNone/>
              <a:defRPr/>
            </a:pPr>
            <a:endParaRPr lang="sk-SK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sk-SK" b="1" dirty="0"/>
              <a:t> </a:t>
            </a:r>
            <a:r>
              <a:rPr lang="sk-SK" b="1" dirty="0" smtClean="0"/>
              <a:t>                           Urbanova</a:t>
            </a:r>
            <a:endParaRPr lang="sk-SK" b="1" dirty="0"/>
          </a:p>
          <a:p>
            <a:pPr eaLnBrk="1" hangingPunct="1">
              <a:buFont typeface="Arial" charset="0"/>
              <a:buNone/>
              <a:defRPr/>
            </a:pPr>
            <a:r>
              <a:rPr lang="sk-SK" b="1" dirty="0" smtClean="0"/>
              <a:t>                                veža</a:t>
            </a:r>
            <a:endParaRPr lang="sk-SK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sk-SK" dirty="0" smtClean="0"/>
              <a:t>                                             </a:t>
            </a:r>
            <a:endParaRPr lang="sk-SK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sk-SK" b="1" dirty="0" smtClean="0"/>
              <a:t>                                     </a:t>
            </a:r>
            <a:r>
              <a:rPr lang="sk-SK" dirty="0" smtClean="0"/>
              <a:t>                                                                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k-SK" dirty="0" smtClean="0"/>
              <a:t>            </a:t>
            </a:r>
          </a:p>
          <a:p>
            <a:pPr eaLnBrk="1" hangingPunct="1">
              <a:buFont typeface="Arial" charset="0"/>
              <a:buNone/>
              <a:defRPr/>
            </a:pPr>
            <a:endParaRPr lang="sk-SK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sk-SK" sz="4000" b="1" dirty="0" smtClean="0"/>
              <a:t>Historické centrum</a:t>
            </a:r>
            <a:endParaRPr lang="sk-SK" sz="4000" b="1" dirty="0"/>
          </a:p>
        </p:txBody>
      </p:sp>
      <p:pic>
        <p:nvPicPr>
          <p:cNvPr id="5" name="Picture 3" descr="C:\Users\Mark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804">
            <a:off x="5204905" y="3221909"/>
            <a:ext cx="3674364" cy="30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Evka Vladovičová\Desktop\mesto-kosice-spievajuca-fontana-v-pozadi-statne-divadlo-kosi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"/>
          <a:stretch/>
        </p:blipFill>
        <p:spPr bwMode="auto">
          <a:xfrm rot="21264616">
            <a:off x="170708" y="3212976"/>
            <a:ext cx="360598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Marka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03398"/>
            <a:ext cx="207168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7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     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/>
              <a:t>Múzeum letectva</a:t>
            </a:r>
            <a:endParaRPr lang="sk-SK" sz="4000" b="1" dirty="0"/>
          </a:p>
        </p:txBody>
      </p:sp>
      <p:pic>
        <p:nvPicPr>
          <p:cNvPr id="1026" name="Picture 2" descr="C:\Users\Evka Vladovičová\Desktop\an_2_kosice_20171213_100402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444">
            <a:off x="517291" y="1287077"/>
            <a:ext cx="3883589" cy="267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vka Vladovičová\Desktop\ml_stm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8" b="18493"/>
          <a:stretch/>
        </p:blipFill>
        <p:spPr bwMode="auto">
          <a:xfrm>
            <a:off x="1475656" y="4142509"/>
            <a:ext cx="6385719" cy="22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vka Vladovičová\Desktop\ml_stm000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1" b="4390"/>
          <a:stretch/>
        </p:blipFill>
        <p:spPr bwMode="auto">
          <a:xfrm rot="390813">
            <a:off x="4827973" y="1324651"/>
            <a:ext cx="3852629" cy="26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6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2050" name="Picture 2" descr="C:\Users\Evka Vladovičová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2376264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251520" y="260648"/>
            <a:ext cx="7398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4000" b="1" dirty="0" smtClean="0">
                <a:solidFill>
                  <a:schemeClr val="tx2"/>
                </a:solidFill>
                <a:latin typeface="+mj-lt"/>
              </a:rPr>
              <a:t>Východoslovenské múzeum </a:t>
            </a:r>
            <a:endParaRPr lang="sk-SK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851920" y="4564285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700" b="1" dirty="0" smtClean="0"/>
              <a:t>Vyhliadková</a:t>
            </a:r>
          </a:p>
          <a:p>
            <a:pPr algn="ctr"/>
            <a:r>
              <a:rPr lang="sk-SK" sz="2700" b="1" dirty="0"/>
              <a:t>v</a:t>
            </a:r>
            <a:r>
              <a:rPr lang="sk-SK" sz="2700" b="1" dirty="0" smtClean="0"/>
              <a:t>eža</a:t>
            </a:r>
          </a:p>
          <a:p>
            <a:pPr algn="ctr"/>
            <a:r>
              <a:rPr lang="sk-SK" sz="2700" b="1" dirty="0" smtClean="0"/>
              <a:t>Hradová</a:t>
            </a:r>
            <a:endParaRPr lang="sk-SK" sz="2700" b="1" dirty="0"/>
          </a:p>
        </p:txBody>
      </p:sp>
      <p:pic>
        <p:nvPicPr>
          <p:cNvPr id="1026" name="Picture 2" descr="C:\Users\Evka Vladovičová\Desktop\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3462470" cy="259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vka Vladovičová\Desktop\746e9c55-64cf-4bf2-aeb8-a70b6fe664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248472" cy="315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vka Vladovičová\Desktop\VSM_Storocia_v_umeni_Lekaren_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3403798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</TotalTime>
  <Words>405</Words>
  <Application>Microsoft Office PowerPoint</Application>
  <PresentationFormat>Prezentácia na obrazovke (4:3)</PresentationFormat>
  <Paragraphs>133</Paragraphs>
  <Slides>27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28" baseType="lpstr">
      <vt:lpstr>Hala</vt:lpstr>
      <vt:lpstr>KOŠICE  A  OKOLIE</vt:lpstr>
      <vt:lpstr>Prezentácia programu PowerPoint</vt:lpstr>
      <vt:lpstr>Mapa východného Slovenska</vt:lpstr>
      <vt:lpstr>Nachádzajú sa tu: </vt:lpstr>
      <vt:lpstr>V zozname UNESCO sú zapísané:</vt:lpstr>
      <vt:lpstr> KOŠICE</vt:lpstr>
      <vt:lpstr>Historické centrum</vt:lpstr>
      <vt:lpstr>Múzeum letectva</vt:lpstr>
      <vt:lpstr>Prezentácia programu PowerPoint</vt:lpstr>
      <vt:lpstr>ROŽŇAVA</vt:lpstr>
      <vt:lpstr>                ROŽŇAVA</vt:lpstr>
      <vt:lpstr>      ČEČEJOVCE – ranogotický kostol</vt:lpstr>
      <vt:lpstr>BETLIAR</vt:lpstr>
      <vt:lpstr> KRÁSNA NAD HORNÁDOM-kaštieľ</vt:lpstr>
      <vt:lpstr>TREBIŠOV - kaštieľ</vt:lpstr>
      <vt:lpstr>Prezentácia programu PowerPoint</vt:lpstr>
      <vt:lpstr>  Vinohradnícka oblasť TOKAJ</vt:lpstr>
      <vt:lpstr>Tokajské pivnice</vt:lpstr>
      <vt:lpstr> DUBNÍK – opálová baňa </vt:lpstr>
      <vt:lpstr>OPINÁ – expozícia minerálov</vt:lpstr>
      <vt:lpstr>KOŠICE - synagóga </vt:lpstr>
      <vt:lpstr>Prezentácia programu PowerPoint</vt:lpstr>
      <vt:lpstr> SMOLNÍK</vt:lpstr>
      <vt:lpstr>SMOLNÍK</vt:lpstr>
      <vt:lpstr>Prezentácia programu PowerPoint</vt:lpstr>
      <vt:lpstr>ZÁDIELSKA  DOLINA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KOŠICE   A   OKOLIE</dc:title>
  <dc:creator>Evka Vladovičová</dc:creator>
  <cp:lastModifiedBy>uzivatel</cp:lastModifiedBy>
  <cp:revision>92</cp:revision>
  <dcterms:created xsi:type="dcterms:W3CDTF">2018-01-30T09:29:31Z</dcterms:created>
  <dcterms:modified xsi:type="dcterms:W3CDTF">2021-02-24T12:31:54Z</dcterms:modified>
</cp:coreProperties>
</file>