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76" d="100"/>
          <a:sy n="76" d="100"/>
        </p:scale>
        <p:origin x="-12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sk-SK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FA29A04C-8F0C-4E57-8B83-E9E1BE905E67}" type="datetimeFigureOut">
              <a:t>24. 2. 2021</a:t>
            </a:fld>
            <a:endParaRPr lang="sk-SK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sk-SK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403C142F-5B12-436F-94B2-98E6383CA8FD}" type="slidenum">
              <a:t>‹#›</a:t>
            </a:fld>
            <a:endParaRPr lang="sk-SK" sz="1200" dirty="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50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EFB14BF-A7D9-4153-8030-1503A72328C5}" type="datetimeFigureOut">
              <a:t>24. 2. 2021</a:t>
            </a:fld>
            <a:endParaRPr lang="sk-SK" dirty="0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sk-SK" dirty="0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D89FC09-EEC7-400B-B1D7-E4ED228A4521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417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2799" cy="41112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49701" cy="1248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1360" cy="410976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600" cy="41130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600" cy="41130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600" cy="41130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7175" y="-11796713"/>
            <a:ext cx="16656050" cy="12492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4600" cy="41130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2799" cy="41112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2799" cy="41112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2799" cy="4111200"/>
          </a:xfrm>
        </p:spPr>
        <p:txBody>
          <a:bodyPr wrap="none" lIns="90000" tIns="45000" rIns="90000" bIns="45000" anchor="ctr"/>
          <a:lstStyle/>
          <a:p>
            <a:pPr lvl="0"/>
            <a:endParaRPr lang="sk-S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FC920E2-DAC2-45CB-8F09-DA98DD48E762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930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AB0680D-33ED-489C-A775-130B7D4A8337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06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25A196-BF73-40F8-A538-7189975B0A3A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0344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27E3D9A-DEC1-4509-AF7B-DB20737E782F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13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F027858-030C-4DD9-AE19-F1DC73C454AE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75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BB97596-3300-48D4-965D-BEFFC8ED23E7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8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FCA603B-37AE-4438-889D-42A4E6284C6D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02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6BB575C-802B-4A17-9B94-8F3C9A180F5F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8300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7476DCA-CC45-4EB1-A003-2BE53CBDEAB5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00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6EAE8EA-07FB-40A2-BD2F-BA52CCBD00E1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93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034D72E-C3BE-45CD-904C-D46CA7183C4E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377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88CE45C-6075-4FEA-B042-C3A0659D98A2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7B4E1A4-877A-4B02-8833-F61F6373BCC3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21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63CE41A-5F02-4D76-B830-4013EF6955EB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004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45E0967-D814-45C0-BCCA-5D2F738FBFCC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994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DCF70A5-46F4-47E5-946D-D639606DD57D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262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0410DA4-7D59-405A-B504-6445755C1A7F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165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8C54EF4-5320-4ECA-ACB3-9A969FA11D5D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35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82A77D7-6EFA-4A48-BB26-BFBEE70F4C96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33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8273685-C171-42DA-8103-B1AAC36AD9A7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535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2A59B6C-CDED-4B8B-ADF9-BEB63A9A3458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410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D074F84-5187-46E2-9446-C68D95374884}" type="slidenum"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786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438280"/>
            <a:ext cx="8997840" cy="1041119"/>
            <a:chOff x="0" y="2438280"/>
            <a:chExt cx="8997840" cy="1041119"/>
          </a:xfrm>
        </p:grpSpPr>
        <p:grpSp>
          <p:nvGrpSpPr>
            <p:cNvPr id="3" name="Group 2"/>
            <p:cNvGrpSpPr/>
            <p:nvPr/>
          </p:nvGrpSpPr>
          <p:grpSpPr>
            <a:xfrm>
              <a:off x="293760" y="2546280"/>
              <a:ext cx="701280" cy="463320"/>
              <a:chOff x="293760" y="2546280"/>
              <a:chExt cx="701280" cy="46332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293760" y="2546280"/>
                <a:ext cx="426600" cy="4633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3333CC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sk-SK" sz="1800" b="0" i="0" u="none" strike="noStrike" kern="120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77880" y="2546280"/>
                <a:ext cx="317160" cy="4633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sk-SK" sz="1800" b="0" i="0" u="none" strike="noStrike" kern="120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17600" y="2968559"/>
              <a:ext cx="728280" cy="463320"/>
              <a:chOff x="417600" y="2968559"/>
              <a:chExt cx="728280" cy="46332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17600" y="2968559"/>
                <a:ext cx="410760" cy="4633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CF01"/>
              </a:soli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sk-SK" sz="1800" b="0" i="0" u="none" strike="noStrike" kern="120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87320" y="2968559"/>
                <a:ext cx="358560" cy="46332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FCF01"/>
                  </a:gs>
                </a:gsLst>
                <a:lin ang="10800000"/>
              </a:gradFill>
              <a:ln>
                <a:noFill/>
                <a:prstDash val="solid"/>
              </a:ln>
            </p:spPr>
            <p:txBody>
              <a:bodyPr vert="horz" wrap="non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sk-SK" sz="1800" b="0" i="0" u="none" strike="noStrike" kern="120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0" y="2895479"/>
              <a:ext cx="549000" cy="410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810000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5040" y="2438280"/>
              <a:ext cx="20160" cy="10411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16080" y="3260880"/>
              <a:ext cx="8681760" cy="439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1C1C1C"/>
                </a:gs>
              </a:gsLst>
              <a:lin ang="10800000"/>
            </a:gradFill>
            <a:ln>
              <a:noFill/>
              <a:prstDash val="solid"/>
            </a:ln>
          </p:spPr>
          <p:txBody>
            <a:bodyPr vert="horz" wrap="non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sk-SK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2" name="Text Box 13"/>
          <p:cNvSpPr/>
          <p:nvPr/>
        </p:nvSpPr>
        <p:spPr>
          <a:xfrm>
            <a:off x="990719" y="6248520"/>
            <a:ext cx="1904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Text Box 14"/>
          <p:cNvSpPr/>
          <p:nvPr/>
        </p:nvSpPr>
        <p:spPr>
          <a:xfrm>
            <a:off x="3429000" y="6248520"/>
            <a:ext cx="289512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Zástupný symbol čísla snímky 1"/>
          <p:cNvSpPr txBox="1">
            <a:spLocks noGrp="1"/>
          </p:cNvSpPr>
          <p:nvPr>
            <p:ph type="sldNum" sz="quarter" idx="4"/>
          </p:nvPr>
        </p:nvSpPr>
        <p:spPr>
          <a:xfrm>
            <a:off x="6858000" y="6248520"/>
            <a:ext cx="1893600" cy="445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820D6F46-22B2-4465-B9C2-B8D9C3D70ECE}" type="slidenum">
              <a:t>‹#›</a:t>
            </a:fld>
            <a:endParaRPr lang="sk-SK" dirty="0"/>
          </a:p>
        </p:txBody>
      </p:sp>
      <p:sp>
        <p:nvSpPr>
          <p:cNvPr id="15" name="Zástupný symbol nadpisu 1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16" name="Zástupný symbol textu 1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4400" b="0" i="0" u="none" strike="noStrike" kern="1200" spc="0">
          <a:ln>
            <a:noFill/>
          </a:ln>
          <a:solidFill>
            <a:srgbClr val="FFFFFF"/>
          </a:solidFill>
          <a:latin typeface="Tahoma" pitchFamily="34"/>
          <a:ea typeface="Microsoft YaHei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Tahoma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00" y="1098719"/>
            <a:ext cx="43776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CF01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280" y="1098719"/>
            <a:ext cx="32832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CF01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440" y="1520999"/>
            <a:ext cx="42192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3333C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1159" y="1520999"/>
            <a:ext cx="367920" cy="47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3333CC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7080" y="1447919"/>
            <a:ext cx="560160" cy="421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81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120" y="990719"/>
            <a:ext cx="31320" cy="105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1C1C1C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2800" y="1781280"/>
            <a:ext cx="8226000" cy="3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1C1C1C"/>
              </a:gs>
            </a:gsLst>
            <a:lin ang="108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Text Box 10"/>
          <p:cNvSpPr/>
          <p:nvPr/>
        </p:nvSpPr>
        <p:spPr>
          <a:xfrm>
            <a:off x="1162080" y="6243480"/>
            <a:ext cx="19047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1"/>
          <p:cNvSpPr/>
          <p:nvPr/>
        </p:nvSpPr>
        <p:spPr>
          <a:xfrm>
            <a:off x="3657600" y="6243480"/>
            <a:ext cx="289512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Zástupný symbol čísla snímky 1"/>
          <p:cNvSpPr txBox="1">
            <a:spLocks noGrp="1"/>
          </p:cNvSpPr>
          <p:nvPr>
            <p:ph type="sldNum" sz="quarter" idx="4"/>
          </p:nvPr>
        </p:nvSpPr>
        <p:spPr>
          <a:xfrm>
            <a:off x="7042319" y="6243480"/>
            <a:ext cx="1893600" cy="44568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000000"/>
                </a:solidFill>
                <a:latin typeface="Tahoma" pitchFamily="18"/>
                <a:ea typeface="Microsoft YaHei" pitchFamily="2"/>
                <a:cs typeface="Tahoma" pitchFamily="2"/>
              </a:defRPr>
            </a:lvl1pPr>
          </a:lstStyle>
          <a:p>
            <a:pPr lvl="0"/>
            <a:fld id="{5069955B-6521-458A-97FF-62A493320044}" type="slidenum">
              <a:t>‹#›</a:t>
            </a:fld>
            <a:endParaRPr lang="sk-SK" dirty="0"/>
          </a:p>
        </p:txBody>
      </p:sp>
      <p:sp>
        <p:nvSpPr>
          <p:cNvPr id="12" name="Zástupný symbol nadpisu 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13" name="Zástupný symbol textu 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defPPr>
            <a:lvl1pPr marL="432000" lvl="0" indent="-324000" algn="l" rtl="0" hangingPunct="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GB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1pPr>
            <a:lvl2pPr marL="864000" lvl="1" indent="-324000" algn="l" rtl="0" hangingPunct="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GB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2pPr>
            <a:lvl3pPr marL="1295999" lvl="2" indent="-288000" algn="l" rtl="0" hangingPunct="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3pPr>
            <a:lvl4pPr marL="1728000" lvl="3" indent="-216000" algn="l" rtl="0" hangingPunct="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4pPr>
            <a:lvl5pPr marL="2160000" lvl="4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5pPr>
            <a:lvl6pPr marL="2592000" lvl="5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6pPr>
            <a:lvl7pPr marL="3024000" lvl="6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7pPr>
            <a:lvl8pPr marL="3456000" lvl="7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8pPr>
            <a:lvl9pPr marL="3887999" lvl="8" indent="-216000" algn="l" rtl="0" hangingPunct="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GB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/>
                <a:ea typeface="Microsoft YaHei"/>
                <a:cs typeface="Mangal" pitchFamily="2"/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en-GB" sz="4400" b="0" i="0" u="none" strike="noStrike" kern="1200" spc="0">
          <a:ln>
            <a:noFill/>
          </a:ln>
          <a:solidFill>
            <a:srgbClr val="FFFFFF"/>
          </a:solidFill>
          <a:latin typeface="Tahoma" pitchFamily="34"/>
          <a:ea typeface="Microsoft YaHei" pitchFamily="2"/>
          <a:cs typeface="Mangal" pitchFamily="2"/>
        </a:defRPr>
      </a:lvl1pPr>
    </p:titleStyle>
    <p:bodyStyle>
      <a:lvl1pPr algn="l" rtl="0" hangingPunct="0">
        <a:spcBef>
          <a:spcPts val="0"/>
        </a:spcBef>
        <a:spcAft>
          <a:spcPts val="1417"/>
        </a:spcAft>
        <a:tabLst/>
        <a:defRPr lang="en-GB" sz="3200" b="0" i="0" u="none" strike="noStrike" kern="1200" spc="0">
          <a:ln>
            <a:noFill/>
          </a:ln>
          <a:solidFill>
            <a:srgbClr val="000000"/>
          </a:solidFill>
          <a:latin typeface="Tahoma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403648" y="1340640"/>
            <a:ext cx="7253271" cy="446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 smtClean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 smtClean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 smtClean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4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KYSUCE,</a:t>
            </a:r>
            <a:endParaRPr lang="sk-SK" sz="4800" b="1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4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   SÚĽOVSKÉ SKALY,</a:t>
            </a: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4800" b="1" dirty="0" smtClean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             MALÁ FATRA</a:t>
            </a:r>
            <a:endParaRPr lang="sk-SK" sz="4800" b="1" dirty="0"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4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                         -ŽILINA</a:t>
            </a:r>
            <a:endParaRPr lang="sk-SK" sz="4800" b="1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ext Box 2"/>
          <p:cNvSpPr/>
          <p:nvPr/>
        </p:nvSpPr>
        <p:spPr>
          <a:xfrm>
            <a:off x="2915640" y="4797152"/>
            <a:ext cx="4856400" cy="5038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3200" b="0" i="0" u="none" strike="noStrike" kern="1200" spc="0" dirty="0">
              <a:ln>
                <a:noFill/>
              </a:ln>
              <a:solidFill>
                <a:srgbClr val="000000"/>
              </a:solidFill>
              <a:latin typeface="Tahoma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763688" y="2594883"/>
            <a:ext cx="6492600" cy="146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4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Ďakujem za </a:t>
            </a:r>
            <a:r>
              <a:rPr lang="sk-SK" sz="4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pozornosť</a:t>
            </a:r>
          </a:p>
          <a:p>
            <a:pPr marL="0" marR="0" lvl="0" indent="0" algn="l" rtl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4400" dirty="0"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  <a:p>
            <a:pPr>
              <a:lnSpc>
                <a:spcPct val="95000"/>
              </a:lnSpc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800" dirty="0" smtClean="0"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                   </a:t>
            </a:r>
            <a:r>
              <a:rPr lang="sk-SK" sz="2800" b="1" dirty="0" smtClean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Mgr</a:t>
            </a:r>
            <a:r>
              <a:rPr lang="sk-SK" sz="2800" b="1" dirty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. </a:t>
            </a:r>
            <a:r>
              <a:rPr lang="sk-SK" sz="2800" b="1" dirty="0" smtClean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Ľubomíra Šajgalová</a:t>
            </a:r>
            <a:endParaRPr lang="sk-SK" sz="2800" b="1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3" name="Text Box 2"/>
          <p:cNvSpPr/>
          <p:nvPr/>
        </p:nvSpPr>
        <p:spPr>
          <a:xfrm>
            <a:off x="323640" y="4509000"/>
            <a:ext cx="6192576" cy="18079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		</a:t>
            </a:r>
            <a:r>
              <a:rPr lang="sk-SK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Zdroje</a:t>
            </a:r>
            <a:r>
              <a:rPr lang="sk-SK" sz="1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: </a:t>
            </a:r>
            <a:r>
              <a:rPr lang="sk-SK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foto </a:t>
            </a:r>
            <a:r>
              <a:rPr lang="sk-SK" b="1" dirty="0" smtClean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</a:t>
            </a:r>
            <a:r>
              <a:rPr lang="sk-SK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Juraj Borták</a:t>
            </a:r>
          </a:p>
          <a:p>
            <a:pPr>
              <a:lnSpc>
                <a:spcPct val="93000"/>
              </a:lnSpc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b="1" dirty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</a:t>
            </a:r>
            <a:r>
              <a:rPr lang="sk-SK" b="1" dirty="0" smtClean="0"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                  internet - </a:t>
            </a:r>
            <a:r>
              <a:rPr lang="sk-SK" sz="1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wikipédia</a:t>
            </a:r>
            <a:endParaRPr lang="sk-SK" sz="1800" b="1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323640" y="287280"/>
            <a:ext cx="8424720" cy="2244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Veľká Rača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výškou 1236,1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 n. m. je najvyšší vrch Kysuckých Beskýd.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Leží približne 12 km východne od Čadce.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Vrcholom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prechádza štátna hranica s Poľskom.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916999"/>
            <a:ext cx="9143640" cy="494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11146" r="10938"/>
          <a:stretch>
            <a:fillRect/>
          </a:stretch>
        </p:blipFill>
        <p:spPr>
          <a:xfrm>
            <a:off x="395640" y="2060999"/>
            <a:ext cx="4298400" cy="273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t="30374" b="10423"/>
          <a:stretch>
            <a:fillRect/>
          </a:stretch>
        </p:blipFill>
        <p:spPr>
          <a:xfrm>
            <a:off x="4356000" y="3717000"/>
            <a:ext cx="4065120" cy="2903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/>
          <p:nvPr/>
        </p:nvSpPr>
        <p:spPr>
          <a:xfrm>
            <a:off x="1835696" y="764640"/>
            <a:ext cx="5760303" cy="863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52560" rIns="0" bIns="0" anchor="ctr" anchorCtr="0" compatLnSpc="0"/>
          <a:lstStyle/>
          <a:p>
            <a:pPr marL="0" marR="0" lvl="0" indent="0" algn="ctr" rtl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 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Žilina</a:t>
            </a:r>
            <a:r>
              <a:rPr lang="sk-SK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</a:t>
            </a:r>
            <a:r>
              <a:rPr lang="sk-SK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  <a:t>   </a:t>
            </a:r>
            <a:br>
              <a:rPr lang="sk-SK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34"/>
                <a:ea typeface="Microsoft YaHei" pitchFamily="2"/>
                <a:cs typeface="Mangal" pitchFamily="2"/>
              </a:rPr>
            </a:br>
            <a:endParaRPr lang="sk-SK" sz="32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644000" y="2636999"/>
            <a:ext cx="3777120" cy="10157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Burianova veža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kostol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Najsvätejšej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Trojice</a:t>
            </a:r>
            <a:b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</a:br>
            <a:endParaRPr lang="sk-SK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331640" y="5805360"/>
            <a:ext cx="2808000" cy="6088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Jezuitský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kostol Obrátenia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sv. Pavla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733"/>
          <a:stretch>
            <a:fillRect/>
          </a:stretch>
        </p:blipFill>
        <p:spPr>
          <a:xfrm>
            <a:off x="395640" y="2564999"/>
            <a:ext cx="4518720" cy="34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4642"/>
          <a:stretch>
            <a:fillRect/>
          </a:stretch>
        </p:blipFill>
        <p:spPr>
          <a:xfrm>
            <a:off x="5148000" y="332640"/>
            <a:ext cx="3526919" cy="4103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/>
          <p:nvPr/>
        </p:nvSpPr>
        <p:spPr>
          <a:xfrm>
            <a:off x="-198360" y="647640"/>
            <a:ext cx="4806720" cy="57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              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Súľovské skaly</a:t>
            </a:r>
          </a:p>
        </p:txBody>
      </p:sp>
      <p:sp>
        <p:nvSpPr>
          <p:cNvPr id="5" name="Obdĺžnik 5"/>
          <p:cNvSpPr/>
          <p:nvPr/>
        </p:nvSpPr>
        <p:spPr>
          <a:xfrm>
            <a:off x="5446440" y="4797000"/>
            <a:ext cx="2861209" cy="37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Skalná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stena s oknom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7916" r="7955"/>
          <a:stretch>
            <a:fillRect/>
          </a:stretch>
        </p:blipFill>
        <p:spPr>
          <a:xfrm rot="632400">
            <a:off x="4714736" y="3797341"/>
            <a:ext cx="3818160" cy="281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/>
          <p:nvPr/>
        </p:nvSpPr>
        <p:spPr>
          <a:xfrm>
            <a:off x="576360" y="792000"/>
            <a:ext cx="4319280" cy="90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         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Súľovský hrad</a:t>
            </a:r>
            <a:r>
              <a:rPr lang="sk-SK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 </a:t>
            </a:r>
            <a:br>
              <a:rPr lang="sk-SK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</a:br>
            <a:endParaRPr lang="sk-SK" sz="32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2"/>
          <p:cNvSpPr/>
          <p:nvPr/>
        </p:nvSpPr>
        <p:spPr>
          <a:xfrm>
            <a:off x="251640" y="1628799"/>
            <a:ext cx="4464376" cy="4940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Hrad bol postavený medzi troma mohutnými skalnými útvarmi.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Na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ruine možno ešte rozoznať,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ako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sa základy hradného objektu prispôsobovali terénu.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Hradný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areál sa skladal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z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horného a dolného hradu,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pričom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vzdialenosť medzi týmito dvoma časťami hradu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možno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odhadnúť na 25 metrov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výškový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rozdiel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od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úrovne dolného hradu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k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podlažiu prvého poschodia horného hradu je 14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metrov.</a:t>
            </a:r>
          </a:p>
          <a:p>
            <a:pPr marL="0" marR="0" lvl="0" indent="0" rtl="0" hangingPunct="1"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Výška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ruiny je približne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18 metrov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.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4" r="319"/>
          <a:stretch>
            <a:fillRect/>
          </a:stretch>
        </p:blipFill>
        <p:spPr>
          <a:xfrm>
            <a:off x="5796000" y="260640"/>
            <a:ext cx="3058920" cy="3826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835640" y="908640"/>
            <a:ext cx="3820680" cy="720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 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Šarkania diera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47"/>
          <a:stretch>
            <a:fillRect/>
          </a:stretch>
        </p:blipFill>
        <p:spPr>
          <a:xfrm>
            <a:off x="755639" y="2276999"/>
            <a:ext cx="2882160" cy="382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10038" r="30246"/>
          <a:stretch>
            <a:fillRect/>
          </a:stretch>
        </p:blipFill>
        <p:spPr>
          <a:xfrm>
            <a:off x="4557240" y="2493000"/>
            <a:ext cx="3434759" cy="410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5"/>
          <p:cNvSpPr/>
          <p:nvPr/>
        </p:nvSpPr>
        <p:spPr>
          <a:xfrm>
            <a:off x="3131999" y="1844999"/>
            <a:ext cx="4647960" cy="719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         Odvážny vstup diery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619640" y="764640"/>
            <a:ext cx="3384000" cy="935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8080" rIns="0" bIns="0" anchor="ctr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Lietavský hrad</a:t>
            </a:r>
          </a:p>
        </p:txBody>
      </p:sp>
      <p:sp>
        <p:nvSpPr>
          <p:cNvPr id="3" name="Text Box 2"/>
          <p:cNvSpPr/>
          <p:nvPr/>
        </p:nvSpPr>
        <p:spPr>
          <a:xfrm>
            <a:off x="47520" y="6796080"/>
            <a:ext cx="8262719" cy="829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 Box 3"/>
          <p:cNvSpPr/>
          <p:nvPr/>
        </p:nvSpPr>
        <p:spPr>
          <a:xfrm>
            <a:off x="2027160" y="316080"/>
            <a:ext cx="3692160" cy="3227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47520" y="6796080"/>
            <a:ext cx="8262719" cy="829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5"/>
          <p:cNvSpPr/>
          <p:nvPr/>
        </p:nvSpPr>
        <p:spPr>
          <a:xfrm>
            <a:off x="2027160" y="316080"/>
            <a:ext cx="3692160" cy="3227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15879"/>
          <a:stretch>
            <a:fillRect/>
          </a:stretch>
        </p:blipFill>
        <p:spPr>
          <a:xfrm>
            <a:off x="5292000" y="1556639"/>
            <a:ext cx="3074399" cy="35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/>
          <p:nvPr/>
        </p:nvSpPr>
        <p:spPr>
          <a:xfrm>
            <a:off x="47520" y="6796080"/>
            <a:ext cx="8262719" cy="829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25560" rIns="0" bIns="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9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9" name="Text Box 8"/>
          <p:cNvSpPr/>
          <p:nvPr/>
        </p:nvSpPr>
        <p:spPr>
          <a:xfrm>
            <a:off x="466560" y="5229360"/>
            <a:ext cx="8262719" cy="10796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29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29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Mangal" pitchFamily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 l="6603" r="18887"/>
          <a:stretch>
            <a:fillRect/>
          </a:stretch>
        </p:blipFill>
        <p:spPr>
          <a:xfrm>
            <a:off x="1295280" y="2087640"/>
            <a:ext cx="2879280" cy="31683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dĺžnik 10"/>
          <p:cNvSpPr/>
          <p:nvPr/>
        </p:nvSpPr>
        <p:spPr>
          <a:xfrm>
            <a:off x="1691640" y="5445360"/>
            <a:ext cx="6192360" cy="79248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Svojou rozlohou </a:t>
            </a:r>
            <a:r>
              <a:rPr lang="sk-SK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patrí medzi najväčšie hrady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400"/>
              </a:spcBef>
              <a:spcAft>
                <a:spcPts val="601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 na Slovensku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/>
          <p:nvPr/>
        </p:nvSpPr>
        <p:spPr>
          <a:xfrm>
            <a:off x="1187640" y="404640"/>
            <a:ext cx="3865319" cy="619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endParaRPr lang="sk-SK" sz="32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32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Hrad </a:t>
            </a:r>
            <a:r>
              <a:rPr lang="sk-SK" sz="32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STREČNO</a:t>
            </a:r>
          </a:p>
        </p:txBody>
      </p:sp>
      <p:sp>
        <p:nvSpPr>
          <p:cNvPr id="3" name="Text Box 2"/>
          <p:cNvSpPr/>
          <p:nvPr/>
        </p:nvSpPr>
        <p:spPr>
          <a:xfrm>
            <a:off x="467544" y="1916999"/>
            <a:ext cx="4749575" cy="177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Strečiansky hrad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mal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výhodnejšiu polohu ako Starhrad, najmä z hľadiska vyberania mýtneho a ochrany vodného brodu.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Dva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hrady v tesnej blízkosti </a:t>
            </a:r>
            <a:endParaRPr lang="sk-SK" sz="2000" b="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však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mali svoje opodstatnenie.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1640" y="3789000"/>
            <a:ext cx="2879280" cy="215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20000" y="3861000"/>
            <a:ext cx="1828440" cy="273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4977" r="15309"/>
          <a:stretch>
            <a:fillRect/>
          </a:stretch>
        </p:blipFill>
        <p:spPr>
          <a:xfrm>
            <a:off x="5580000" y="188640"/>
            <a:ext cx="3095279" cy="344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t="11471"/>
          <a:stretch>
            <a:fillRect/>
          </a:stretch>
        </p:blipFill>
        <p:spPr>
          <a:xfrm>
            <a:off x="5436000" y="3789000"/>
            <a:ext cx="3183480" cy="232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6167160" y="6237360"/>
            <a:ext cx="1891970" cy="3991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splav na Váhu</a:t>
            </a:r>
            <a:endParaRPr lang="sk-SK" sz="20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" panose="02040604050505020304" pitchFamily="18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3736"/>
          <a:stretch>
            <a:fillRect/>
          </a:stretch>
        </p:blipFill>
        <p:spPr>
          <a:xfrm>
            <a:off x="3924000" y="3274200"/>
            <a:ext cx="4571279" cy="3583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1"/>
          <p:cNvSpPr/>
          <p:nvPr/>
        </p:nvSpPr>
        <p:spPr>
          <a:xfrm>
            <a:off x="611640" y="260640"/>
            <a:ext cx="3312360" cy="123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RAJECKÁ LESNÁ 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Slovenský betlehem 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s pohyblivými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figúrkami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3640" y="1628639"/>
            <a:ext cx="4031999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500000" y="260640"/>
            <a:ext cx="3933360" cy="22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4"/>
          <p:cNvSpPr/>
          <p:nvPr/>
        </p:nvSpPr>
        <p:spPr>
          <a:xfrm>
            <a:off x="4716000" y="2564999"/>
            <a:ext cx="3875760" cy="100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RAJECKÉ TEPLICE   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Múzeum dopravy</a:t>
            </a: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,</a:t>
            </a:r>
          </a:p>
          <a:p>
            <a:pPr marL="0" marR="0" lvl="0" indent="0" algn="ctr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drezina na </a:t>
            </a:r>
            <a:r>
              <a:rPr lang="sk-SK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ľudský pohon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 l="21744" r="18632"/>
          <a:stretch>
            <a:fillRect/>
          </a:stretch>
        </p:blipFill>
        <p:spPr>
          <a:xfrm>
            <a:off x="1475640" y="4149000"/>
            <a:ext cx="1655999" cy="20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ĺžnik 7"/>
          <p:cNvSpPr/>
          <p:nvPr/>
        </p:nvSpPr>
        <p:spPr>
          <a:xfrm>
            <a:off x="2267820" y="6237360"/>
            <a:ext cx="2087819" cy="37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840" algn="l"/>
                <a:tab pos="896759" algn="l"/>
                <a:tab pos="1346040" algn="l"/>
                <a:tab pos="1795320" algn="l"/>
                <a:tab pos="2244600" algn="l"/>
                <a:tab pos="2693880" algn="l"/>
                <a:tab pos="3143159" algn="l"/>
                <a:tab pos="3592440" algn="l"/>
                <a:tab pos="4041719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79" algn="l"/>
                <a:tab pos="7635960" algn="l"/>
                <a:tab pos="8085240" algn="l"/>
                <a:tab pos="8534520" algn="l"/>
                <a:tab pos="8983800" algn="l"/>
              </a:tabLst>
              <a:defRPr sz="1800"/>
            </a:pPr>
            <a:r>
              <a:rPr lang="sk-SK" sz="20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" panose="02040604050505020304" pitchFamily="18" charset="0"/>
                <a:ea typeface="Microsoft YaHei" pitchFamily="2"/>
                <a:cs typeface="Mangal" pitchFamily="2"/>
              </a:rPr>
              <a:t>ČIČMANY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207</Words>
  <Application>Microsoft Office PowerPoint</Application>
  <PresentationFormat>Prezentácia na obrazovke (4:3)</PresentationFormat>
  <Paragraphs>83</Paragraphs>
  <Slides>10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Východzie</vt:lpstr>
      <vt:lpstr>Východzie 1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uzivatel</dc:creator>
  <cp:lastModifiedBy>uzivatel</cp:lastModifiedBy>
  <cp:revision>6</cp:revision>
  <dcterms:modified xsi:type="dcterms:W3CDTF">2021-02-24T12:35:45Z</dcterms:modified>
</cp:coreProperties>
</file>