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56" r:id="rId2"/>
    <p:sldId id="258" r:id="rId3"/>
    <p:sldId id="257" r:id="rId4"/>
    <p:sldId id="259" r:id="rId5"/>
    <p:sldId id="282"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6" r:id="rId19"/>
    <p:sldId id="275" r:id="rId20"/>
    <p:sldId id="281" r:id="rId21"/>
    <p:sldId id="278" r:id="rId22"/>
    <p:sldId id="277" r:id="rId23"/>
    <p:sldId id="279" r:id="rId2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6" autoAdjust="0"/>
    <p:restoredTop sz="79558" autoAdjust="0"/>
  </p:normalViewPr>
  <p:slideViewPr>
    <p:cSldViewPr snapToGrid="0">
      <p:cViewPr varScale="1">
        <p:scale>
          <a:sx n="89" d="100"/>
          <a:sy n="89" d="100"/>
        </p:scale>
        <p:origin x="542" y="77"/>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C9CE8-E1F4-451A-9A7B-14120C1CFBB3}" type="datetimeFigureOut">
              <a:rPr lang="sk-SK" smtClean="0"/>
              <a:pPr/>
              <a:t>4. 3. 2022</a:t>
            </a:fld>
            <a:endParaRPr lang="sk-S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01690-7885-4707-9B5C-7C2E5FA15773}" type="slidenum">
              <a:rPr lang="sk-SK" smtClean="0"/>
              <a:pPr/>
              <a:t>‹#›</a:t>
            </a:fld>
            <a:endParaRPr lang="sk-SK" dirty="0"/>
          </a:p>
        </p:txBody>
      </p:sp>
    </p:spTree>
    <p:extLst>
      <p:ext uri="{BB962C8B-B14F-4D97-AF65-F5344CB8AC3E}">
        <p14:creationId xmlns:p14="http://schemas.microsoft.com/office/powerpoint/2010/main" val="215930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F6A01690-7885-4707-9B5C-7C2E5FA15773}" type="slidenum">
              <a:rPr lang="sk-SK" smtClean="0"/>
              <a:pPr/>
              <a:t>1</a:t>
            </a:fld>
            <a:endParaRPr lang="sk-SK" dirty="0"/>
          </a:p>
        </p:txBody>
      </p:sp>
    </p:spTree>
    <p:extLst>
      <p:ext uri="{BB962C8B-B14F-4D97-AF65-F5344CB8AC3E}">
        <p14:creationId xmlns:p14="http://schemas.microsoft.com/office/powerpoint/2010/main" val="383310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F6A01690-7885-4707-9B5C-7C2E5FA15773}" type="slidenum">
              <a:rPr lang="sk-SK" smtClean="0"/>
              <a:pPr/>
              <a:t>2</a:t>
            </a:fld>
            <a:endParaRPr lang="sk-SK" dirty="0"/>
          </a:p>
        </p:txBody>
      </p:sp>
    </p:spTree>
    <p:extLst>
      <p:ext uri="{BB962C8B-B14F-4D97-AF65-F5344CB8AC3E}">
        <p14:creationId xmlns:p14="http://schemas.microsoft.com/office/powerpoint/2010/main" val="159812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6A01690-7885-4707-9B5C-7C2E5FA15773}" type="slidenum">
              <a:rPr lang="sk-SK" smtClean="0"/>
              <a:pPr/>
              <a:t>3</a:t>
            </a:fld>
            <a:endParaRPr lang="sk-SK" dirty="0"/>
          </a:p>
        </p:txBody>
      </p:sp>
    </p:spTree>
    <p:extLst>
      <p:ext uri="{BB962C8B-B14F-4D97-AF65-F5344CB8AC3E}">
        <p14:creationId xmlns:p14="http://schemas.microsoft.com/office/powerpoint/2010/main" val="222849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F6A01690-7885-4707-9B5C-7C2E5FA15773}" type="slidenum">
              <a:rPr lang="sk-SK" smtClean="0"/>
              <a:pPr/>
              <a:t>5</a:t>
            </a:fld>
            <a:endParaRPr lang="sk-SK" dirty="0"/>
          </a:p>
        </p:txBody>
      </p:sp>
    </p:spTree>
    <p:extLst>
      <p:ext uri="{BB962C8B-B14F-4D97-AF65-F5344CB8AC3E}">
        <p14:creationId xmlns:p14="http://schemas.microsoft.com/office/powerpoint/2010/main" val="266389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F6A01690-7885-4707-9B5C-7C2E5FA15773}" type="slidenum">
              <a:rPr lang="sk-SK" smtClean="0"/>
              <a:pPr/>
              <a:t>20</a:t>
            </a:fld>
            <a:endParaRPr lang="sk-SK" dirty="0"/>
          </a:p>
        </p:txBody>
      </p:sp>
    </p:spTree>
    <p:extLst>
      <p:ext uri="{BB962C8B-B14F-4D97-AF65-F5344CB8AC3E}">
        <p14:creationId xmlns:p14="http://schemas.microsoft.com/office/powerpoint/2010/main" val="1224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F6A01690-7885-4707-9B5C-7C2E5FA15773}" type="slidenum">
              <a:rPr lang="sk-SK" smtClean="0"/>
              <a:pPr/>
              <a:t>21</a:t>
            </a:fld>
            <a:endParaRPr lang="sk-SK" dirty="0"/>
          </a:p>
        </p:txBody>
      </p:sp>
    </p:spTree>
    <p:extLst>
      <p:ext uri="{BB962C8B-B14F-4D97-AF65-F5344CB8AC3E}">
        <p14:creationId xmlns:p14="http://schemas.microsoft.com/office/powerpoint/2010/main" val="114733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F6A01690-7885-4707-9B5C-7C2E5FA15773}" type="slidenum">
              <a:rPr lang="sk-SK" smtClean="0"/>
              <a:pPr/>
              <a:t>22</a:t>
            </a:fld>
            <a:endParaRPr lang="sk-SK" dirty="0"/>
          </a:p>
        </p:txBody>
      </p:sp>
    </p:spTree>
    <p:extLst>
      <p:ext uri="{BB962C8B-B14F-4D97-AF65-F5344CB8AC3E}">
        <p14:creationId xmlns:p14="http://schemas.microsoft.com/office/powerpoint/2010/main" val="220820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F6A01690-7885-4707-9B5C-7C2E5FA15773}" type="slidenum">
              <a:rPr lang="sk-SK" smtClean="0"/>
              <a:pPr/>
              <a:t>23</a:t>
            </a:fld>
            <a:endParaRPr lang="sk-SK" dirty="0"/>
          </a:p>
        </p:txBody>
      </p:sp>
    </p:spTree>
    <p:extLst>
      <p:ext uri="{BB962C8B-B14F-4D97-AF65-F5344CB8AC3E}">
        <p14:creationId xmlns:p14="http://schemas.microsoft.com/office/powerpoint/2010/main" val="19415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8D67551-1944-4EAE-AD27-116DFFE811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Podnadpis 2">
            <a:extLst>
              <a:ext uri="{FF2B5EF4-FFF2-40B4-BE49-F238E27FC236}">
                <a16:creationId xmlns:a16="http://schemas.microsoft.com/office/drawing/2014/main" xmlns="" id="{41DA691C-B8E4-45A9-92B7-A6944A081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Zástupný symbol pro datum 3">
            <a:extLst>
              <a:ext uri="{FF2B5EF4-FFF2-40B4-BE49-F238E27FC236}">
                <a16:creationId xmlns:a16="http://schemas.microsoft.com/office/drawing/2014/main" xmlns="" id="{56517C96-397B-496D-BA82-85710910BE55}"/>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5" name="Zástupný symbol pro zápatí 4">
            <a:extLst>
              <a:ext uri="{FF2B5EF4-FFF2-40B4-BE49-F238E27FC236}">
                <a16:creationId xmlns:a16="http://schemas.microsoft.com/office/drawing/2014/main" xmlns="" id="{83CA76B5-B416-417E-A201-7867847E0540}"/>
              </a:ext>
            </a:extLst>
          </p:cNvPr>
          <p:cNvSpPr>
            <a:spLocks noGrp="1"/>
          </p:cNvSpPr>
          <p:nvPr>
            <p:ph type="ftr" sz="quarter" idx="11"/>
          </p:nvPr>
        </p:nvSpPr>
        <p:spPr/>
        <p:txBody>
          <a:bodyPr/>
          <a:lstStyle/>
          <a:p>
            <a:endParaRPr lang="sk-SK" dirty="0"/>
          </a:p>
        </p:txBody>
      </p:sp>
      <p:sp>
        <p:nvSpPr>
          <p:cNvPr id="6" name="Zástupný symbol pro číslo snímku 5">
            <a:extLst>
              <a:ext uri="{FF2B5EF4-FFF2-40B4-BE49-F238E27FC236}">
                <a16:creationId xmlns:a16="http://schemas.microsoft.com/office/drawing/2014/main" xmlns="" id="{518B9027-0129-43F0-B6D5-413024269A4D}"/>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212199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C057FA4-DFF6-4D3B-84A5-2F54FBF8260A}"/>
              </a:ext>
            </a:extLst>
          </p:cNvPr>
          <p:cNvSpPr>
            <a:spLocks noGrp="1"/>
          </p:cNvSpPr>
          <p:nvPr>
            <p:ph type="title"/>
          </p:nvPr>
        </p:nvSpPr>
        <p:spPr/>
        <p:txBody>
          <a:bodyPr/>
          <a:lstStyle/>
          <a:p>
            <a:r>
              <a:rPr lang="en-US"/>
              <a:t>Click to edit Master title style</a:t>
            </a:r>
            <a:endParaRPr lang="sk-SK"/>
          </a:p>
        </p:txBody>
      </p:sp>
      <p:sp>
        <p:nvSpPr>
          <p:cNvPr id="3" name="Zástupný symbol pro svislý text 2">
            <a:extLst>
              <a:ext uri="{FF2B5EF4-FFF2-40B4-BE49-F238E27FC236}">
                <a16:creationId xmlns:a16="http://schemas.microsoft.com/office/drawing/2014/main" xmlns="" id="{D57467E8-FA9B-48DF-AA9A-F74AE5AC11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datum 3">
            <a:extLst>
              <a:ext uri="{FF2B5EF4-FFF2-40B4-BE49-F238E27FC236}">
                <a16:creationId xmlns:a16="http://schemas.microsoft.com/office/drawing/2014/main" xmlns="" id="{F6850AB2-81D0-4CF1-8ACE-0114E6419D94}"/>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5" name="Zástupný symbol pro zápatí 4">
            <a:extLst>
              <a:ext uri="{FF2B5EF4-FFF2-40B4-BE49-F238E27FC236}">
                <a16:creationId xmlns:a16="http://schemas.microsoft.com/office/drawing/2014/main" xmlns="" id="{2DCE09F2-E300-43DE-B880-DD5B7782BF5E}"/>
              </a:ext>
            </a:extLst>
          </p:cNvPr>
          <p:cNvSpPr>
            <a:spLocks noGrp="1"/>
          </p:cNvSpPr>
          <p:nvPr>
            <p:ph type="ftr" sz="quarter" idx="11"/>
          </p:nvPr>
        </p:nvSpPr>
        <p:spPr/>
        <p:txBody>
          <a:bodyPr/>
          <a:lstStyle/>
          <a:p>
            <a:endParaRPr lang="sk-SK" dirty="0"/>
          </a:p>
        </p:txBody>
      </p:sp>
      <p:sp>
        <p:nvSpPr>
          <p:cNvPr id="6" name="Zástupný symbol pro číslo snímku 5">
            <a:extLst>
              <a:ext uri="{FF2B5EF4-FFF2-40B4-BE49-F238E27FC236}">
                <a16:creationId xmlns:a16="http://schemas.microsoft.com/office/drawing/2014/main" xmlns="" id="{071032D5-99FC-4CD3-9292-8854CA9BBE92}"/>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400228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D86FA880-EE96-42B5-A2DB-3E5D9F4F87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Zástupný symbol pro svislý text 2">
            <a:extLst>
              <a:ext uri="{FF2B5EF4-FFF2-40B4-BE49-F238E27FC236}">
                <a16:creationId xmlns:a16="http://schemas.microsoft.com/office/drawing/2014/main" xmlns="" id="{03D2E43F-BC0A-4BC5-BABB-F82468BB07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datum 3">
            <a:extLst>
              <a:ext uri="{FF2B5EF4-FFF2-40B4-BE49-F238E27FC236}">
                <a16:creationId xmlns:a16="http://schemas.microsoft.com/office/drawing/2014/main" xmlns="" id="{1A97393F-3968-4237-911B-5BD168BC026C}"/>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5" name="Zástupný symbol pro zápatí 4">
            <a:extLst>
              <a:ext uri="{FF2B5EF4-FFF2-40B4-BE49-F238E27FC236}">
                <a16:creationId xmlns:a16="http://schemas.microsoft.com/office/drawing/2014/main" xmlns="" id="{B33A8743-7733-470D-B416-9899216653F3}"/>
              </a:ext>
            </a:extLst>
          </p:cNvPr>
          <p:cNvSpPr>
            <a:spLocks noGrp="1"/>
          </p:cNvSpPr>
          <p:nvPr>
            <p:ph type="ftr" sz="quarter" idx="11"/>
          </p:nvPr>
        </p:nvSpPr>
        <p:spPr/>
        <p:txBody>
          <a:bodyPr/>
          <a:lstStyle/>
          <a:p>
            <a:endParaRPr lang="sk-SK" dirty="0"/>
          </a:p>
        </p:txBody>
      </p:sp>
      <p:sp>
        <p:nvSpPr>
          <p:cNvPr id="6" name="Zástupný symbol pro číslo snímku 5">
            <a:extLst>
              <a:ext uri="{FF2B5EF4-FFF2-40B4-BE49-F238E27FC236}">
                <a16:creationId xmlns:a16="http://schemas.microsoft.com/office/drawing/2014/main" xmlns="" id="{CF27A695-3CCD-49B7-BAD9-37745E04DEF3}"/>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76016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95E4FD7-41D2-40AF-AF37-CF55369B85D4}"/>
              </a:ext>
            </a:extLst>
          </p:cNvPr>
          <p:cNvSpPr>
            <a:spLocks noGrp="1"/>
          </p:cNvSpPr>
          <p:nvPr>
            <p:ph type="title"/>
          </p:nvPr>
        </p:nvSpPr>
        <p:spPr/>
        <p:txBody>
          <a:bodyPr/>
          <a:lstStyle/>
          <a:p>
            <a:r>
              <a:rPr lang="en-US"/>
              <a:t>Click to edit Master title style</a:t>
            </a:r>
            <a:endParaRPr lang="sk-SK"/>
          </a:p>
        </p:txBody>
      </p:sp>
      <p:sp>
        <p:nvSpPr>
          <p:cNvPr id="3" name="Zástupný symbol pro obsah 2">
            <a:extLst>
              <a:ext uri="{FF2B5EF4-FFF2-40B4-BE49-F238E27FC236}">
                <a16:creationId xmlns:a16="http://schemas.microsoft.com/office/drawing/2014/main" xmlns="" id="{611A1C69-8940-4C76-9E0D-18BB9E836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datum 3">
            <a:extLst>
              <a:ext uri="{FF2B5EF4-FFF2-40B4-BE49-F238E27FC236}">
                <a16:creationId xmlns:a16="http://schemas.microsoft.com/office/drawing/2014/main" xmlns="" id="{F4F59B14-6D81-46DD-8036-3FF3CBF2C396}"/>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5" name="Zástupný symbol pro zápatí 4">
            <a:extLst>
              <a:ext uri="{FF2B5EF4-FFF2-40B4-BE49-F238E27FC236}">
                <a16:creationId xmlns:a16="http://schemas.microsoft.com/office/drawing/2014/main" xmlns="" id="{FF313EB8-AF27-43EE-9001-24E72EAAE2CD}"/>
              </a:ext>
            </a:extLst>
          </p:cNvPr>
          <p:cNvSpPr>
            <a:spLocks noGrp="1"/>
          </p:cNvSpPr>
          <p:nvPr>
            <p:ph type="ftr" sz="quarter" idx="11"/>
          </p:nvPr>
        </p:nvSpPr>
        <p:spPr/>
        <p:txBody>
          <a:bodyPr/>
          <a:lstStyle/>
          <a:p>
            <a:endParaRPr lang="sk-SK" dirty="0"/>
          </a:p>
        </p:txBody>
      </p:sp>
      <p:sp>
        <p:nvSpPr>
          <p:cNvPr id="6" name="Zástupný symbol pro číslo snímku 5">
            <a:extLst>
              <a:ext uri="{FF2B5EF4-FFF2-40B4-BE49-F238E27FC236}">
                <a16:creationId xmlns:a16="http://schemas.microsoft.com/office/drawing/2014/main" xmlns="" id="{520CF7EC-3F01-47A7-8748-948EE8AE484F}"/>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270046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209D366-BA6B-43A6-B96E-8B36206DFC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Zástupný symbol pro text 2">
            <a:extLst>
              <a:ext uri="{FF2B5EF4-FFF2-40B4-BE49-F238E27FC236}">
                <a16:creationId xmlns:a16="http://schemas.microsoft.com/office/drawing/2014/main" xmlns="" id="{5D86955A-2768-4026-A29B-DF01B72D0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Zástupný symbol pro datum 3">
            <a:extLst>
              <a:ext uri="{FF2B5EF4-FFF2-40B4-BE49-F238E27FC236}">
                <a16:creationId xmlns:a16="http://schemas.microsoft.com/office/drawing/2014/main" xmlns="" id="{8C4F47DC-479E-4405-9A2A-7291435643DF}"/>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5" name="Zástupný symbol pro zápatí 4">
            <a:extLst>
              <a:ext uri="{FF2B5EF4-FFF2-40B4-BE49-F238E27FC236}">
                <a16:creationId xmlns:a16="http://schemas.microsoft.com/office/drawing/2014/main" xmlns="" id="{BEC8C792-FAE1-472C-97CF-FF7B3D8613BD}"/>
              </a:ext>
            </a:extLst>
          </p:cNvPr>
          <p:cNvSpPr>
            <a:spLocks noGrp="1"/>
          </p:cNvSpPr>
          <p:nvPr>
            <p:ph type="ftr" sz="quarter" idx="11"/>
          </p:nvPr>
        </p:nvSpPr>
        <p:spPr/>
        <p:txBody>
          <a:bodyPr/>
          <a:lstStyle/>
          <a:p>
            <a:endParaRPr lang="sk-SK" dirty="0"/>
          </a:p>
        </p:txBody>
      </p:sp>
      <p:sp>
        <p:nvSpPr>
          <p:cNvPr id="6" name="Zástupný symbol pro číslo snímku 5">
            <a:extLst>
              <a:ext uri="{FF2B5EF4-FFF2-40B4-BE49-F238E27FC236}">
                <a16:creationId xmlns:a16="http://schemas.microsoft.com/office/drawing/2014/main" xmlns="" id="{7182B415-3A0D-473A-8ED7-2E7CBACD6062}"/>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233067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6FA0494-71A1-431B-AB93-713D3075EDB6}"/>
              </a:ext>
            </a:extLst>
          </p:cNvPr>
          <p:cNvSpPr>
            <a:spLocks noGrp="1"/>
          </p:cNvSpPr>
          <p:nvPr>
            <p:ph type="title"/>
          </p:nvPr>
        </p:nvSpPr>
        <p:spPr/>
        <p:txBody>
          <a:bodyPr/>
          <a:lstStyle/>
          <a:p>
            <a:r>
              <a:rPr lang="en-US"/>
              <a:t>Click to edit Master title style</a:t>
            </a:r>
            <a:endParaRPr lang="sk-SK"/>
          </a:p>
        </p:txBody>
      </p:sp>
      <p:sp>
        <p:nvSpPr>
          <p:cNvPr id="3" name="Zástupný symbol pro obsah 2">
            <a:extLst>
              <a:ext uri="{FF2B5EF4-FFF2-40B4-BE49-F238E27FC236}">
                <a16:creationId xmlns:a16="http://schemas.microsoft.com/office/drawing/2014/main" xmlns="" id="{97C781C5-D2DB-431A-B155-03E6C0652C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obsah 3">
            <a:extLst>
              <a:ext uri="{FF2B5EF4-FFF2-40B4-BE49-F238E27FC236}">
                <a16:creationId xmlns:a16="http://schemas.microsoft.com/office/drawing/2014/main" xmlns="" id="{FBF8715B-6C9A-436E-A8CC-6987A9FC8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Zástupný symbol pro datum 4">
            <a:extLst>
              <a:ext uri="{FF2B5EF4-FFF2-40B4-BE49-F238E27FC236}">
                <a16:creationId xmlns:a16="http://schemas.microsoft.com/office/drawing/2014/main" xmlns="" id="{2E73E6EB-5A9B-474E-98FF-03CA8C48911C}"/>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6" name="Zástupný symbol pro zápatí 5">
            <a:extLst>
              <a:ext uri="{FF2B5EF4-FFF2-40B4-BE49-F238E27FC236}">
                <a16:creationId xmlns:a16="http://schemas.microsoft.com/office/drawing/2014/main" xmlns="" id="{78E5F9A8-513D-4319-B64C-7F730A8E9ADD}"/>
              </a:ext>
            </a:extLst>
          </p:cNvPr>
          <p:cNvSpPr>
            <a:spLocks noGrp="1"/>
          </p:cNvSpPr>
          <p:nvPr>
            <p:ph type="ftr" sz="quarter" idx="11"/>
          </p:nvPr>
        </p:nvSpPr>
        <p:spPr/>
        <p:txBody>
          <a:bodyPr/>
          <a:lstStyle/>
          <a:p>
            <a:endParaRPr lang="sk-SK" dirty="0"/>
          </a:p>
        </p:txBody>
      </p:sp>
      <p:sp>
        <p:nvSpPr>
          <p:cNvPr id="7" name="Zástupný symbol pro číslo snímku 6">
            <a:extLst>
              <a:ext uri="{FF2B5EF4-FFF2-40B4-BE49-F238E27FC236}">
                <a16:creationId xmlns:a16="http://schemas.microsoft.com/office/drawing/2014/main" xmlns="" id="{B5A7811D-D32F-48C7-B006-D43520949FF8}"/>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358501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C8365D-E65A-4782-B5A3-CDC6BA8F7AA5}"/>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Zástupný symbol pro text 2">
            <a:extLst>
              <a:ext uri="{FF2B5EF4-FFF2-40B4-BE49-F238E27FC236}">
                <a16:creationId xmlns:a16="http://schemas.microsoft.com/office/drawing/2014/main" xmlns="" id="{6E64E9D1-A072-4993-936E-38C8CAC2F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Zástupný symbol pro obsah 3">
            <a:extLst>
              <a:ext uri="{FF2B5EF4-FFF2-40B4-BE49-F238E27FC236}">
                <a16:creationId xmlns:a16="http://schemas.microsoft.com/office/drawing/2014/main" xmlns="" id="{7472D1EF-BEA2-4873-B79B-65ADE9F1A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Zástupný symbol pro text 4">
            <a:extLst>
              <a:ext uri="{FF2B5EF4-FFF2-40B4-BE49-F238E27FC236}">
                <a16:creationId xmlns:a16="http://schemas.microsoft.com/office/drawing/2014/main" xmlns="" id="{8165BCC3-5C94-4F45-9E8B-C2AEEE3D9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Zástupný symbol pro obsah 5">
            <a:extLst>
              <a:ext uri="{FF2B5EF4-FFF2-40B4-BE49-F238E27FC236}">
                <a16:creationId xmlns:a16="http://schemas.microsoft.com/office/drawing/2014/main" xmlns="" id="{F103C8DB-EEC6-4052-9A83-1B6101F8F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Zástupný symbol pro datum 6">
            <a:extLst>
              <a:ext uri="{FF2B5EF4-FFF2-40B4-BE49-F238E27FC236}">
                <a16:creationId xmlns:a16="http://schemas.microsoft.com/office/drawing/2014/main" xmlns="" id="{1DA66AB3-D965-431A-ABC9-A23755CFBDE9}"/>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8" name="Zástupný symbol pro zápatí 7">
            <a:extLst>
              <a:ext uri="{FF2B5EF4-FFF2-40B4-BE49-F238E27FC236}">
                <a16:creationId xmlns:a16="http://schemas.microsoft.com/office/drawing/2014/main" xmlns="" id="{F4FFB4F3-CE53-470B-96F5-4DBA7BC6EC8B}"/>
              </a:ext>
            </a:extLst>
          </p:cNvPr>
          <p:cNvSpPr>
            <a:spLocks noGrp="1"/>
          </p:cNvSpPr>
          <p:nvPr>
            <p:ph type="ftr" sz="quarter" idx="11"/>
          </p:nvPr>
        </p:nvSpPr>
        <p:spPr/>
        <p:txBody>
          <a:bodyPr/>
          <a:lstStyle/>
          <a:p>
            <a:endParaRPr lang="sk-SK" dirty="0"/>
          </a:p>
        </p:txBody>
      </p:sp>
      <p:sp>
        <p:nvSpPr>
          <p:cNvPr id="9" name="Zástupný symbol pro číslo snímku 8">
            <a:extLst>
              <a:ext uri="{FF2B5EF4-FFF2-40B4-BE49-F238E27FC236}">
                <a16:creationId xmlns:a16="http://schemas.microsoft.com/office/drawing/2014/main" xmlns="" id="{DD4F9F98-1558-47FA-ACED-FAD27A7E5B97}"/>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141659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FC3E575-9AC2-4805-AE1B-D59A49DE162D}"/>
              </a:ext>
            </a:extLst>
          </p:cNvPr>
          <p:cNvSpPr>
            <a:spLocks noGrp="1"/>
          </p:cNvSpPr>
          <p:nvPr>
            <p:ph type="title"/>
          </p:nvPr>
        </p:nvSpPr>
        <p:spPr/>
        <p:txBody>
          <a:bodyPr/>
          <a:lstStyle/>
          <a:p>
            <a:r>
              <a:rPr lang="en-US"/>
              <a:t>Click to edit Master title style</a:t>
            </a:r>
            <a:endParaRPr lang="sk-SK"/>
          </a:p>
        </p:txBody>
      </p:sp>
      <p:sp>
        <p:nvSpPr>
          <p:cNvPr id="3" name="Zástupný symbol pro datum 2">
            <a:extLst>
              <a:ext uri="{FF2B5EF4-FFF2-40B4-BE49-F238E27FC236}">
                <a16:creationId xmlns:a16="http://schemas.microsoft.com/office/drawing/2014/main" xmlns="" id="{15F2AB34-E70B-476C-8AE8-524782D2314C}"/>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4" name="Zástupný symbol pro zápatí 3">
            <a:extLst>
              <a:ext uri="{FF2B5EF4-FFF2-40B4-BE49-F238E27FC236}">
                <a16:creationId xmlns:a16="http://schemas.microsoft.com/office/drawing/2014/main" xmlns="" id="{733F9B4B-18D4-493F-BD6A-2CF32530395F}"/>
              </a:ext>
            </a:extLst>
          </p:cNvPr>
          <p:cNvSpPr>
            <a:spLocks noGrp="1"/>
          </p:cNvSpPr>
          <p:nvPr>
            <p:ph type="ftr" sz="quarter" idx="11"/>
          </p:nvPr>
        </p:nvSpPr>
        <p:spPr/>
        <p:txBody>
          <a:bodyPr/>
          <a:lstStyle/>
          <a:p>
            <a:endParaRPr lang="sk-SK" dirty="0"/>
          </a:p>
        </p:txBody>
      </p:sp>
      <p:sp>
        <p:nvSpPr>
          <p:cNvPr id="5" name="Zástupný symbol pro číslo snímku 4">
            <a:extLst>
              <a:ext uri="{FF2B5EF4-FFF2-40B4-BE49-F238E27FC236}">
                <a16:creationId xmlns:a16="http://schemas.microsoft.com/office/drawing/2014/main" xmlns="" id="{10D70DD5-1B64-4C83-8493-1D14FB2DBDF5}"/>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68620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DF2A06A8-C7BB-43B1-873F-DF31040A07E9}"/>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3" name="Zástupný symbol pro zápatí 2">
            <a:extLst>
              <a:ext uri="{FF2B5EF4-FFF2-40B4-BE49-F238E27FC236}">
                <a16:creationId xmlns:a16="http://schemas.microsoft.com/office/drawing/2014/main" xmlns="" id="{60C48AE8-4993-40E0-A8B7-79CC8D70EAAA}"/>
              </a:ext>
            </a:extLst>
          </p:cNvPr>
          <p:cNvSpPr>
            <a:spLocks noGrp="1"/>
          </p:cNvSpPr>
          <p:nvPr>
            <p:ph type="ftr" sz="quarter" idx="11"/>
          </p:nvPr>
        </p:nvSpPr>
        <p:spPr/>
        <p:txBody>
          <a:bodyPr/>
          <a:lstStyle/>
          <a:p>
            <a:endParaRPr lang="sk-SK" dirty="0"/>
          </a:p>
        </p:txBody>
      </p:sp>
      <p:sp>
        <p:nvSpPr>
          <p:cNvPr id="4" name="Zástupný symbol pro číslo snímku 3">
            <a:extLst>
              <a:ext uri="{FF2B5EF4-FFF2-40B4-BE49-F238E27FC236}">
                <a16:creationId xmlns:a16="http://schemas.microsoft.com/office/drawing/2014/main" xmlns="" id="{D56F1464-3DAE-4B7B-AEA8-3CE817D29E42}"/>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100090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504EF0A-8B43-4254-8635-D8EC57A7D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Zástupný symbol pro obsah 2">
            <a:extLst>
              <a:ext uri="{FF2B5EF4-FFF2-40B4-BE49-F238E27FC236}">
                <a16:creationId xmlns:a16="http://schemas.microsoft.com/office/drawing/2014/main" xmlns="" id="{B62B7B9E-C184-4CF0-BBC7-38A913283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text 3">
            <a:extLst>
              <a:ext uri="{FF2B5EF4-FFF2-40B4-BE49-F238E27FC236}">
                <a16:creationId xmlns:a16="http://schemas.microsoft.com/office/drawing/2014/main" xmlns="" id="{9475FD65-8816-4D16-83D5-BF95A9E4B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Zástupný symbol pro datum 4">
            <a:extLst>
              <a:ext uri="{FF2B5EF4-FFF2-40B4-BE49-F238E27FC236}">
                <a16:creationId xmlns:a16="http://schemas.microsoft.com/office/drawing/2014/main" xmlns="" id="{37CD16A9-C396-424D-9A90-33826A0F8ECA}"/>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6" name="Zástupný symbol pro zápatí 5">
            <a:extLst>
              <a:ext uri="{FF2B5EF4-FFF2-40B4-BE49-F238E27FC236}">
                <a16:creationId xmlns:a16="http://schemas.microsoft.com/office/drawing/2014/main" xmlns="" id="{77E2AA70-AA92-40B3-B8E4-F41AA346B02F}"/>
              </a:ext>
            </a:extLst>
          </p:cNvPr>
          <p:cNvSpPr>
            <a:spLocks noGrp="1"/>
          </p:cNvSpPr>
          <p:nvPr>
            <p:ph type="ftr" sz="quarter" idx="11"/>
          </p:nvPr>
        </p:nvSpPr>
        <p:spPr/>
        <p:txBody>
          <a:bodyPr/>
          <a:lstStyle/>
          <a:p>
            <a:endParaRPr lang="sk-SK" dirty="0"/>
          </a:p>
        </p:txBody>
      </p:sp>
      <p:sp>
        <p:nvSpPr>
          <p:cNvPr id="7" name="Zástupný symbol pro číslo snímku 6">
            <a:extLst>
              <a:ext uri="{FF2B5EF4-FFF2-40B4-BE49-F238E27FC236}">
                <a16:creationId xmlns:a16="http://schemas.microsoft.com/office/drawing/2014/main" xmlns="" id="{997A8FFA-9CE6-4467-882E-980A1B4929E3}"/>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105287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247F33F-4CF9-4A0A-96D3-1CCF33087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Zástupný symbol obrázku 2">
            <a:extLst>
              <a:ext uri="{FF2B5EF4-FFF2-40B4-BE49-F238E27FC236}">
                <a16:creationId xmlns:a16="http://schemas.microsoft.com/office/drawing/2014/main" xmlns="" id="{E933DDB9-A0FC-4082-A157-E1FA43374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sk-SK" dirty="0"/>
          </a:p>
        </p:txBody>
      </p:sp>
      <p:sp>
        <p:nvSpPr>
          <p:cNvPr id="4" name="Zástupný symbol pro text 3">
            <a:extLst>
              <a:ext uri="{FF2B5EF4-FFF2-40B4-BE49-F238E27FC236}">
                <a16:creationId xmlns:a16="http://schemas.microsoft.com/office/drawing/2014/main" xmlns="" id="{7684E18D-64AF-4C92-BE48-F1F059C61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Zástupný symbol pro datum 4">
            <a:extLst>
              <a:ext uri="{FF2B5EF4-FFF2-40B4-BE49-F238E27FC236}">
                <a16:creationId xmlns:a16="http://schemas.microsoft.com/office/drawing/2014/main" xmlns="" id="{DF6F0957-D807-4502-8FA6-DAB318E25637}"/>
              </a:ext>
            </a:extLst>
          </p:cNvPr>
          <p:cNvSpPr>
            <a:spLocks noGrp="1"/>
          </p:cNvSpPr>
          <p:nvPr>
            <p:ph type="dt" sz="half" idx="10"/>
          </p:nvPr>
        </p:nvSpPr>
        <p:spPr/>
        <p:txBody>
          <a:bodyPr/>
          <a:lstStyle/>
          <a:p>
            <a:fld id="{A0A4BCD0-57D3-48C1-89F1-598726118159}" type="datetimeFigureOut">
              <a:rPr lang="sk-SK" smtClean="0"/>
              <a:pPr/>
              <a:t>4. 3. 2022</a:t>
            </a:fld>
            <a:endParaRPr lang="sk-SK" dirty="0"/>
          </a:p>
        </p:txBody>
      </p:sp>
      <p:sp>
        <p:nvSpPr>
          <p:cNvPr id="6" name="Zástupný symbol pro zápatí 5">
            <a:extLst>
              <a:ext uri="{FF2B5EF4-FFF2-40B4-BE49-F238E27FC236}">
                <a16:creationId xmlns:a16="http://schemas.microsoft.com/office/drawing/2014/main" xmlns="" id="{EBDCF5F2-0C0B-46B5-AEFF-4DC5F3A95C39}"/>
              </a:ext>
            </a:extLst>
          </p:cNvPr>
          <p:cNvSpPr>
            <a:spLocks noGrp="1"/>
          </p:cNvSpPr>
          <p:nvPr>
            <p:ph type="ftr" sz="quarter" idx="11"/>
          </p:nvPr>
        </p:nvSpPr>
        <p:spPr/>
        <p:txBody>
          <a:bodyPr/>
          <a:lstStyle/>
          <a:p>
            <a:endParaRPr lang="sk-SK" dirty="0"/>
          </a:p>
        </p:txBody>
      </p:sp>
      <p:sp>
        <p:nvSpPr>
          <p:cNvPr id="7" name="Zástupný symbol pro číslo snímku 6">
            <a:extLst>
              <a:ext uri="{FF2B5EF4-FFF2-40B4-BE49-F238E27FC236}">
                <a16:creationId xmlns:a16="http://schemas.microsoft.com/office/drawing/2014/main" xmlns="" id="{EC00A25D-410B-4F56-8B6D-8349CE2F8C72}"/>
              </a:ext>
            </a:extLst>
          </p:cNvPr>
          <p:cNvSpPr>
            <a:spLocks noGrp="1"/>
          </p:cNvSpPr>
          <p:nvPr>
            <p:ph type="sldNum" sz="quarter" idx="12"/>
          </p:nvPr>
        </p:nvSpPr>
        <p:spPr/>
        <p:txBody>
          <a:body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365648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766EBF3D-8808-42D3-ADE5-36504D08D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3" name="Zástupný symbol pro text 2">
            <a:extLst>
              <a:ext uri="{FF2B5EF4-FFF2-40B4-BE49-F238E27FC236}">
                <a16:creationId xmlns:a16="http://schemas.microsoft.com/office/drawing/2014/main" xmlns="" id="{D3059C35-B89B-45A1-83A9-7403FCCF4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xmlns="" id="{7AAA2DC0-5B62-4612-9682-C0AE58D9D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4BCD0-57D3-48C1-89F1-598726118159}" type="datetimeFigureOut">
              <a:rPr lang="sk-SK" smtClean="0"/>
              <a:pPr/>
              <a:t>4. 3. 2022</a:t>
            </a:fld>
            <a:endParaRPr lang="sk-SK" dirty="0"/>
          </a:p>
        </p:txBody>
      </p:sp>
      <p:sp>
        <p:nvSpPr>
          <p:cNvPr id="5" name="Zástupný symbol pro zápatí 4">
            <a:extLst>
              <a:ext uri="{FF2B5EF4-FFF2-40B4-BE49-F238E27FC236}">
                <a16:creationId xmlns:a16="http://schemas.microsoft.com/office/drawing/2014/main" xmlns="" id="{4D55E024-9D8C-4319-957E-8F86F7997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Zástupný symbol pro číslo snímku 5">
            <a:extLst>
              <a:ext uri="{FF2B5EF4-FFF2-40B4-BE49-F238E27FC236}">
                <a16:creationId xmlns:a16="http://schemas.microsoft.com/office/drawing/2014/main" xmlns="" id="{272E1CF4-C394-4247-86C1-230D09B97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DBF82-C06C-4754-BF9B-6C120B42303C}" type="slidenum">
              <a:rPr lang="sk-SK" smtClean="0"/>
              <a:pPr/>
              <a:t>‹#›</a:t>
            </a:fld>
            <a:endParaRPr lang="sk-SK" dirty="0"/>
          </a:p>
        </p:txBody>
      </p:sp>
    </p:spTree>
    <p:extLst>
      <p:ext uri="{BB962C8B-B14F-4D97-AF65-F5344CB8AC3E}">
        <p14:creationId xmlns:p14="http://schemas.microsoft.com/office/powerpoint/2010/main" val="5247558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C8A142-884B-457C-9D58-0E2FD07D9843}"/>
              </a:ext>
            </a:extLst>
          </p:cNvPr>
          <p:cNvSpPr>
            <a:spLocks noGrp="1"/>
          </p:cNvSpPr>
          <p:nvPr>
            <p:ph type="ctrTitle"/>
          </p:nvPr>
        </p:nvSpPr>
        <p:spPr/>
        <p:txBody>
          <a:bodyPr/>
          <a:lstStyle/>
          <a:p>
            <a:r>
              <a:rPr lang="sk-SK" dirty="0">
                <a:solidFill>
                  <a:srgbClr val="0070C0"/>
                </a:solidFill>
              </a:rPr>
              <a:t>EXOD PIEŠŤANY</a:t>
            </a:r>
          </a:p>
        </p:txBody>
      </p:sp>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8033"/>
            <a:ext cx="12214648" cy="8149175"/>
          </a:xfrm>
          <a:prstGeom prst="rect">
            <a:avLst/>
          </a:prstGeom>
        </p:spPr>
      </p:pic>
      <p:sp>
        <p:nvSpPr>
          <p:cNvPr id="3" name="Subtitle 2">
            <a:extLst>
              <a:ext uri="{FF2B5EF4-FFF2-40B4-BE49-F238E27FC236}">
                <a16:creationId xmlns:a16="http://schemas.microsoft.com/office/drawing/2014/main" xmlns="" id="{3343D7C5-7AFE-486C-BB60-A83A96441B7B}"/>
              </a:ext>
            </a:extLst>
          </p:cNvPr>
          <p:cNvSpPr>
            <a:spLocks noGrp="1"/>
          </p:cNvSpPr>
          <p:nvPr>
            <p:ph type="subTitle" idx="1"/>
          </p:nvPr>
        </p:nvSpPr>
        <p:spPr>
          <a:xfrm>
            <a:off x="0" y="1122362"/>
            <a:ext cx="10668000" cy="2878137"/>
          </a:xfrm>
        </p:spPr>
        <p:txBody>
          <a:bodyPr>
            <a:normAutofit/>
          </a:bodyPr>
          <a:lstStyle/>
          <a:p>
            <a:r>
              <a:rPr lang="sk-SK" sz="4400" b="1" dirty="0">
                <a:solidFill>
                  <a:srgbClr val="FFFF00"/>
                </a:solidFill>
              </a:rPr>
              <a:t>EXOD </a:t>
            </a:r>
            <a:r>
              <a:rPr lang="sk-SK" sz="4400" b="1" dirty="0" smtClean="0">
                <a:solidFill>
                  <a:srgbClr val="FFFF00"/>
                </a:solidFill>
              </a:rPr>
              <a:t>PIEŠŤANY</a:t>
            </a:r>
          </a:p>
          <a:p>
            <a:endParaRPr lang="sk-SK" sz="4400" b="1" dirty="0">
              <a:solidFill>
                <a:srgbClr val="FFFF00"/>
              </a:solidFill>
            </a:endParaRPr>
          </a:p>
          <a:p>
            <a:r>
              <a:rPr lang="sk-SK" sz="4400" b="1" dirty="0" smtClean="0">
                <a:solidFill>
                  <a:srgbClr val="FFFF00"/>
                </a:solidFill>
              </a:rPr>
              <a:t>26. 7</a:t>
            </a:r>
            <a:r>
              <a:rPr lang="sk-SK" sz="4400" b="1" dirty="0">
                <a:solidFill>
                  <a:srgbClr val="FFFF00"/>
                </a:solidFill>
              </a:rPr>
              <a:t>. – </a:t>
            </a:r>
            <a:r>
              <a:rPr lang="sk-SK" sz="4400" b="1" dirty="0" smtClean="0">
                <a:solidFill>
                  <a:srgbClr val="FFFF00"/>
                </a:solidFill>
              </a:rPr>
              <a:t>1. 8</a:t>
            </a:r>
            <a:r>
              <a:rPr lang="sk-SK" sz="4400" b="1" dirty="0">
                <a:solidFill>
                  <a:srgbClr val="FFFF00"/>
                </a:solidFill>
              </a:rPr>
              <a:t>. 2021</a:t>
            </a:r>
          </a:p>
          <a:p>
            <a:endParaRPr lang="sk-SK" b="1" dirty="0">
              <a:solidFill>
                <a:srgbClr val="FFFF00"/>
              </a:solidFill>
            </a:endParaRPr>
          </a:p>
        </p:txBody>
      </p:sp>
    </p:spTree>
    <p:extLst>
      <p:ext uri="{BB962C8B-B14F-4D97-AF65-F5344CB8AC3E}">
        <p14:creationId xmlns:p14="http://schemas.microsoft.com/office/powerpoint/2010/main" val="322892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603D8-DF78-4B08-8259-32D5A1C1B466}"/>
              </a:ext>
            </a:extLst>
          </p:cNvPr>
          <p:cNvSpPr>
            <a:spLocks noGrp="1"/>
          </p:cNvSpPr>
          <p:nvPr>
            <p:ph type="title"/>
          </p:nvPr>
        </p:nvSpPr>
        <p:spPr>
          <a:xfrm>
            <a:off x="838199" y="365125"/>
            <a:ext cx="10719391" cy="1071789"/>
          </a:xfrm>
        </p:spPr>
        <p:txBody>
          <a:bodyPr>
            <a:normAutofit/>
          </a:bodyPr>
          <a:lstStyle/>
          <a:p>
            <a:pPr algn="ctr"/>
            <a:r>
              <a:rPr lang="sk-SK" b="1" dirty="0" smtClean="0">
                <a:effectLst/>
                <a:ea typeface="Calibri" panose="020F0502020204030204" pitchFamily="34" charset="0"/>
                <a:cs typeface="Times New Roman" panose="02020603050405020304" pitchFamily="18" charset="0"/>
              </a:rPr>
              <a:t>  Múzeum </a:t>
            </a:r>
            <a:r>
              <a:rPr lang="sk-SK" b="1" dirty="0">
                <a:effectLst/>
                <a:ea typeface="Calibri" panose="020F0502020204030204" pitchFamily="34" charset="0"/>
                <a:cs typeface="Times New Roman" panose="02020603050405020304" pitchFamily="18" charset="0"/>
              </a:rPr>
              <a:t>M</a:t>
            </a:r>
            <a:r>
              <a:rPr lang="sk-SK" b="1" dirty="0" smtClean="0">
                <a:effectLst/>
                <a:ea typeface="Calibri" panose="020F0502020204030204" pitchFamily="34" charset="0"/>
                <a:cs typeface="Times New Roman" panose="02020603050405020304" pitchFamily="18" charset="0"/>
              </a:rPr>
              <a:t>. R. Štefánika </a:t>
            </a:r>
            <a:r>
              <a:rPr lang="sk-SK" b="1" dirty="0">
                <a:effectLst/>
                <a:ea typeface="Calibri" panose="020F0502020204030204" pitchFamily="34" charset="0"/>
                <a:cs typeface="Times New Roman" panose="02020603050405020304" pitchFamily="18" charset="0"/>
              </a:rPr>
              <a:t>Brezová pod Bradlom</a:t>
            </a:r>
            <a:endParaRPr lang="sk-SK" dirty="0"/>
          </a:p>
        </p:txBody>
      </p:sp>
      <p:sp>
        <p:nvSpPr>
          <p:cNvPr id="3" name="Content Placeholder 2">
            <a:extLst>
              <a:ext uri="{FF2B5EF4-FFF2-40B4-BE49-F238E27FC236}">
                <a16:creationId xmlns:a16="http://schemas.microsoft.com/office/drawing/2014/main" xmlns="" id="{DA98883C-E880-47E7-9F1B-CE6F4BB639C0}"/>
              </a:ext>
            </a:extLst>
          </p:cNvPr>
          <p:cNvSpPr>
            <a:spLocks noGrp="1"/>
          </p:cNvSpPr>
          <p:nvPr>
            <p:ph idx="1"/>
          </p:nvPr>
        </p:nvSpPr>
        <p:spPr>
          <a:xfrm>
            <a:off x="1003300" y="1541417"/>
            <a:ext cx="10350500" cy="4635546"/>
          </a:xfrm>
        </p:spPr>
        <p:txBody>
          <a:bodyPr>
            <a:normAutofit/>
          </a:bodyPr>
          <a:lstStyle/>
          <a:p>
            <a:pPr marL="230400" algn="just"/>
            <a:endParaRPr lang="sk-SK"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30400" algn="just"/>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Múzeum </a:t>
            </a:r>
            <a:r>
              <a:rPr lang="sk-SK" sz="2400" dirty="0">
                <a:effectLst/>
                <a:latin typeface="Calibri" panose="020F0502020204030204" pitchFamily="34" charset="0"/>
                <a:ea typeface="Calibri" panose="020F0502020204030204" pitchFamily="34" charset="0"/>
                <a:cs typeface="Times New Roman" panose="02020603050405020304" pitchFamily="18" charset="0"/>
              </a:rPr>
              <a:t>si pripomína život a dielo architekta Dušana Jurkoviča a miesto, v ktorom vyrastal a je aj pochovaný, v ktorom exituje 7 jeho diel, vrátane mohyly M</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 R. Štefánika</a:t>
            </a:r>
            <a:r>
              <a:rPr lang="sk-SK" sz="2400" dirty="0">
                <a:effectLst/>
                <a:latin typeface="Calibri" panose="020F0502020204030204" pitchFamily="34" charset="0"/>
                <a:ea typeface="Calibri" panose="020F0502020204030204" pitchFamily="34" charset="0"/>
                <a:cs typeface="Times New Roman" panose="02020603050405020304" pitchFamily="18" charset="0"/>
              </a:rPr>
              <a:t>. Názornú predstavu ponúka model mohyly. Model sa roztvára, aby ukázal vnútro mohyly s hrobkou. K dispozícii sú aj virtuálne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pre-hliadky </a:t>
            </a:r>
            <a:r>
              <a:rPr lang="sk-SK" sz="2400" dirty="0">
                <a:effectLst/>
                <a:latin typeface="Calibri" panose="020F0502020204030204" pitchFamily="34" charset="0"/>
                <a:ea typeface="Calibri" panose="020F0502020204030204" pitchFamily="34" charset="0"/>
                <a:cs typeface="Times New Roman" panose="02020603050405020304" pitchFamily="18" charset="0"/>
              </a:rPr>
              <a:t>Jurkovičovej tvorby.  Svojím životom a dielom sa zapísal do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kultúr-neho </a:t>
            </a:r>
            <a:r>
              <a:rPr lang="sk-SK" sz="2400" dirty="0">
                <a:effectLst/>
                <a:latin typeface="Calibri" panose="020F0502020204030204" pitchFamily="34" charset="0"/>
                <a:ea typeface="Calibri" panose="020F0502020204030204" pitchFamily="34" charset="0"/>
                <a:cs typeface="Times New Roman" panose="02020603050405020304" pitchFamily="18" charset="0"/>
              </a:rPr>
              <a:t>dedičstva Slovákov, Čechov aj Poliakov.</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ok 3">
            <a:extLst>
              <a:ext uri="{FF2B5EF4-FFF2-40B4-BE49-F238E27FC236}">
                <a16:creationId xmlns:a16="http://schemas.microsoft.com/office/drawing/2014/main" xmlns="" id="{1804DE10-3757-4441-9867-FF78DE5787DA}"/>
              </a:ext>
            </a:extLst>
          </p:cNvPr>
          <p:cNvPicPr>
            <a:picLocks noChangeAspect="1"/>
          </p:cNvPicPr>
          <p:nvPr/>
        </p:nvPicPr>
        <p:blipFill>
          <a:blip r:embed="rId2"/>
          <a:stretch>
            <a:fillRect/>
          </a:stretch>
        </p:blipFill>
        <p:spPr>
          <a:xfrm>
            <a:off x="4533893" y="4303552"/>
            <a:ext cx="3099129" cy="1977914"/>
          </a:xfrm>
          <a:prstGeom prst="rect">
            <a:avLst/>
          </a:prstGeom>
        </p:spPr>
      </p:pic>
      <p:pic>
        <p:nvPicPr>
          <p:cNvPr id="6" name="Obrázok 5">
            <a:extLst>
              <a:ext uri="{FF2B5EF4-FFF2-40B4-BE49-F238E27FC236}">
                <a16:creationId xmlns:a16="http://schemas.microsoft.com/office/drawing/2014/main" xmlns="" id="{C3F73843-ECA8-4E29-8A1F-8154205502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2272" y="4303552"/>
            <a:ext cx="3202312" cy="1977914"/>
          </a:xfrm>
          <a:prstGeom prst="rect">
            <a:avLst/>
          </a:prstGeom>
        </p:spPr>
      </p:pic>
      <p:pic>
        <p:nvPicPr>
          <p:cNvPr id="9" name="Obrázok 8">
            <a:extLst>
              <a:ext uri="{FF2B5EF4-FFF2-40B4-BE49-F238E27FC236}">
                <a16:creationId xmlns:a16="http://schemas.microsoft.com/office/drawing/2014/main" xmlns="" id="{6ECA3E7E-75D8-4A2A-AFFB-00FB0C5F120D}"/>
              </a:ext>
            </a:extLst>
          </p:cNvPr>
          <p:cNvPicPr>
            <a:picLocks noChangeAspect="1"/>
          </p:cNvPicPr>
          <p:nvPr/>
        </p:nvPicPr>
        <p:blipFill>
          <a:blip r:embed="rId4"/>
          <a:stretch>
            <a:fillRect/>
          </a:stretch>
        </p:blipFill>
        <p:spPr>
          <a:xfrm>
            <a:off x="7777418" y="4303551"/>
            <a:ext cx="3099129" cy="1977914"/>
          </a:xfrm>
          <a:prstGeom prst="rect">
            <a:avLst/>
          </a:prstGeom>
        </p:spPr>
      </p:pic>
    </p:spTree>
    <p:extLst>
      <p:ext uri="{BB962C8B-B14F-4D97-AF65-F5344CB8AC3E}">
        <p14:creationId xmlns:p14="http://schemas.microsoft.com/office/powerpoint/2010/main" val="120345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24605-8BD7-497E-AA10-8FEACAC58FFC}"/>
              </a:ext>
            </a:extLst>
          </p:cNvPr>
          <p:cNvSpPr>
            <a:spLocks noGrp="1"/>
          </p:cNvSpPr>
          <p:nvPr>
            <p:ph type="title"/>
          </p:nvPr>
        </p:nvSpPr>
        <p:spPr>
          <a:xfrm>
            <a:off x="1227220" y="114301"/>
            <a:ext cx="10126579" cy="1053962"/>
          </a:xfrm>
        </p:spPr>
        <p:txBody>
          <a:bodyPr>
            <a:noAutofit/>
          </a:bodyPr>
          <a:lstStyle/>
          <a:p>
            <a:pPr marL="0" marR="0" lvl="0" indent="0" algn="ctr" defTabSz="914400" rtl="0" eaLnBrk="1" fontAlgn="auto" latinLnBrk="0" hangingPunct="1">
              <a:lnSpc>
                <a:spcPct val="107000"/>
              </a:lnSpc>
              <a:spcBef>
                <a:spcPts val="1000"/>
              </a:spcBef>
              <a:spcAft>
                <a:spcPts val="800"/>
              </a:spcAft>
              <a:tabLst/>
              <a:defRPr/>
            </a:pPr>
            <a:r>
              <a:rPr kumimoji="0" lang="sk-SK"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sk-SK"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k-SK"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Hrad Tematín</a:t>
            </a:r>
            <a:r>
              <a:rPr kumimoji="0" lang="sk-SK"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sk-SK"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sk-SK" sz="24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CCF19D17-EBF9-4707-B52A-778551C5067B}"/>
              </a:ext>
            </a:extLst>
          </p:cNvPr>
          <p:cNvSpPr>
            <a:spLocks noGrp="1"/>
          </p:cNvSpPr>
          <p:nvPr>
            <p:ph idx="1"/>
          </p:nvPr>
        </p:nvSpPr>
        <p:spPr>
          <a:xfrm>
            <a:off x="1233376" y="1345474"/>
            <a:ext cx="10120423" cy="4831489"/>
          </a:xfrm>
        </p:spPr>
        <p:txBody>
          <a:bodyPr>
            <a:normAutofit/>
          </a:bodyPr>
          <a:lstStyle/>
          <a:p>
            <a:pPr algn="just"/>
            <a:endParaRPr lang="sk-SK"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Jeden </a:t>
            </a:r>
            <a:r>
              <a:rPr lang="sk-SK" sz="2400" dirty="0">
                <a:effectLst/>
                <a:latin typeface="Calibri" panose="020F0502020204030204" pitchFamily="34" charset="0"/>
                <a:ea typeface="Calibri" panose="020F0502020204030204" pitchFamily="34" charset="0"/>
                <a:cs typeface="Times New Roman" panose="02020603050405020304" pitchFamily="18" charset="0"/>
              </a:rPr>
              <a:t>z hradov strážiacich na Považí západné hranice Uhorska. Vzhľadom na vizuálne prepojenie s Čachtickým a Beckovským  hradom slúžil Tematín aj ako dôležitý signalizačný hrad.Prvá písomná zmienka o hrade pochádza z roku 1270.</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ok 3">
            <a:extLst>
              <a:ext uri="{FF2B5EF4-FFF2-40B4-BE49-F238E27FC236}">
                <a16:creationId xmlns:a16="http://schemas.microsoft.com/office/drawing/2014/main" xmlns="" id="{463E6800-7BF9-4CB9-95E5-DA5BE7FB54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1343" y="3570718"/>
            <a:ext cx="3849881" cy="2116668"/>
          </a:xfrm>
          <a:prstGeom prst="rect">
            <a:avLst/>
          </a:prstGeom>
        </p:spPr>
      </p:pic>
      <p:pic>
        <p:nvPicPr>
          <p:cNvPr id="5" name="Obrázok 4">
            <a:extLst>
              <a:ext uri="{FF2B5EF4-FFF2-40B4-BE49-F238E27FC236}">
                <a16:creationId xmlns:a16="http://schemas.microsoft.com/office/drawing/2014/main" xmlns="" id="{5406EF1C-5E0E-42B2-BF0C-BAD138F4B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274" y="3570718"/>
            <a:ext cx="3849880" cy="2116668"/>
          </a:xfrm>
          <a:prstGeom prst="rect">
            <a:avLst/>
          </a:prstGeom>
        </p:spPr>
      </p:pic>
    </p:spTree>
    <p:extLst>
      <p:ext uri="{BB962C8B-B14F-4D97-AF65-F5344CB8AC3E}">
        <p14:creationId xmlns:p14="http://schemas.microsoft.com/office/powerpoint/2010/main" val="242907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E6516-0412-4534-8F59-8AF29ED7C0EF}"/>
              </a:ext>
            </a:extLst>
          </p:cNvPr>
          <p:cNvSpPr>
            <a:spLocks noGrp="1"/>
          </p:cNvSpPr>
          <p:nvPr>
            <p:ph type="title"/>
          </p:nvPr>
        </p:nvSpPr>
        <p:spPr>
          <a:xfrm>
            <a:off x="838200" y="365125"/>
            <a:ext cx="10515600" cy="1032601"/>
          </a:xfrm>
        </p:spPr>
        <p:txBody>
          <a:bodyPr/>
          <a:lstStyle/>
          <a:p>
            <a:pPr algn="ctr"/>
            <a:r>
              <a:rPr lang="sk-SK" b="1" dirty="0"/>
              <a:t>Hrad Beckov</a:t>
            </a:r>
          </a:p>
        </p:txBody>
      </p:sp>
      <p:sp>
        <p:nvSpPr>
          <p:cNvPr id="3" name="Content Placeholder 2">
            <a:extLst>
              <a:ext uri="{FF2B5EF4-FFF2-40B4-BE49-F238E27FC236}">
                <a16:creationId xmlns:a16="http://schemas.microsoft.com/office/drawing/2014/main" xmlns="" id="{D4AD579A-E870-4826-9B19-F5873F57780E}"/>
              </a:ext>
            </a:extLst>
          </p:cNvPr>
          <p:cNvSpPr>
            <a:spLocks noGrp="1"/>
          </p:cNvSpPr>
          <p:nvPr>
            <p:ph idx="1"/>
          </p:nvPr>
        </p:nvSpPr>
        <p:spPr>
          <a:xfrm>
            <a:off x="1116418" y="1489166"/>
            <a:ext cx="10237381" cy="4687797"/>
          </a:xfrm>
        </p:spPr>
        <p:txBody>
          <a:bodyPr>
            <a:normAutofit/>
          </a:bodyPr>
          <a:lstStyle/>
          <a:p>
            <a:endParaRPr lang="sk-SK"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Hrad </a:t>
            </a:r>
            <a:r>
              <a:rPr lang="sk-SK" sz="2400" dirty="0">
                <a:effectLst/>
                <a:latin typeface="Calibri" panose="020F0502020204030204" pitchFamily="34" charset="0"/>
                <a:ea typeface="Calibri" panose="020F0502020204030204" pitchFamily="34" charset="0"/>
                <a:cs typeface="Times New Roman" panose="02020603050405020304" pitchFamily="18" charset="0"/>
              </a:rPr>
              <a:t>Beckov kontroloval brod cez Váh na pomedzí Nitrianskej a Trenčianskej župy.Prvá písomná zmienka o hrade je z roku 1208. Medzi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najvýznamnejších majiteľov </a:t>
            </a:r>
            <a:r>
              <a:rPr lang="sk-SK" sz="2400" dirty="0">
                <a:effectLst/>
                <a:latin typeface="Calibri" panose="020F0502020204030204" pitchFamily="34" charset="0"/>
                <a:ea typeface="Calibri" panose="020F0502020204030204" pitchFamily="34" charset="0"/>
                <a:cs typeface="Times New Roman" panose="02020603050405020304" pitchFamily="18" charset="0"/>
              </a:rPr>
              <a:t>patrí Matúš Čák Trenčiansky a rod Stiborovcov</a:t>
            </a:r>
            <a:r>
              <a:rPr lang="sk-SK" sz="3200" dirty="0">
                <a:effectLst/>
                <a:latin typeface="Calibri" panose="020F0502020204030204" pitchFamily="34" charset="0"/>
                <a:ea typeface="Calibri" panose="020F0502020204030204" pitchFamily="34" charset="0"/>
                <a:cs typeface="Times New Roman" panose="02020603050405020304" pitchFamily="18" charset="0"/>
              </a:rPr>
              <a:t>.</a:t>
            </a:r>
            <a:endParaRPr lang="sk-SK" sz="2400" dirty="0"/>
          </a:p>
        </p:txBody>
      </p:sp>
      <p:pic>
        <p:nvPicPr>
          <p:cNvPr id="6" name="Obrázok 5">
            <a:extLst>
              <a:ext uri="{FF2B5EF4-FFF2-40B4-BE49-F238E27FC236}">
                <a16:creationId xmlns:a16="http://schemas.microsoft.com/office/drawing/2014/main" xmlns="" id="{98749014-158C-4EE2-8CB9-CEABA43A04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2253" y="3237876"/>
            <a:ext cx="7423484" cy="2539982"/>
          </a:xfrm>
          <a:prstGeom prst="rect">
            <a:avLst/>
          </a:prstGeom>
        </p:spPr>
      </p:pic>
    </p:spTree>
    <p:extLst>
      <p:ext uri="{BB962C8B-B14F-4D97-AF65-F5344CB8AC3E}">
        <p14:creationId xmlns:p14="http://schemas.microsoft.com/office/powerpoint/2010/main" val="179960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EFB79-45B8-4D03-9BD7-ED4C694BDF66}"/>
              </a:ext>
            </a:extLst>
          </p:cNvPr>
          <p:cNvSpPr>
            <a:spLocks noGrp="1"/>
          </p:cNvSpPr>
          <p:nvPr>
            <p:ph type="title"/>
          </p:nvPr>
        </p:nvSpPr>
        <p:spPr>
          <a:xfrm>
            <a:off x="838200" y="365125"/>
            <a:ext cx="10515600" cy="1006475"/>
          </a:xfrm>
        </p:spPr>
        <p:txBody>
          <a:bodyPr/>
          <a:lstStyle/>
          <a:p>
            <a:pPr algn="ctr"/>
            <a:r>
              <a:rPr lang="sk-SK" b="1" dirty="0"/>
              <a:t>Smolenický zámok</a:t>
            </a:r>
          </a:p>
        </p:txBody>
      </p:sp>
      <p:sp>
        <p:nvSpPr>
          <p:cNvPr id="3" name="Content Placeholder 2">
            <a:extLst>
              <a:ext uri="{FF2B5EF4-FFF2-40B4-BE49-F238E27FC236}">
                <a16:creationId xmlns:a16="http://schemas.microsoft.com/office/drawing/2014/main" xmlns="" id="{80B4EEA5-5966-4D0F-AEC8-A3C6D6CB4A45}"/>
              </a:ext>
            </a:extLst>
          </p:cNvPr>
          <p:cNvSpPr>
            <a:spLocks noGrp="1"/>
          </p:cNvSpPr>
          <p:nvPr>
            <p:ph idx="1"/>
          </p:nvPr>
        </p:nvSpPr>
        <p:spPr>
          <a:xfrm>
            <a:off x="838200" y="1358537"/>
            <a:ext cx="10515600" cy="4818426"/>
          </a:xfrm>
        </p:spPr>
        <p:txBody>
          <a:bodyPr>
            <a:normAutofit/>
          </a:bodyPr>
          <a:lstStyle/>
          <a:p>
            <a:pPr algn="just"/>
            <a:r>
              <a:rPr lang="sk-SK" sz="2400" dirty="0"/>
              <a:t>Na mieste dnešného Smolenického zámku na úpätí Malých Karpát stál kedysi stredoveký strážny hrad. Na konci 18.st. hrad spustol a na začiatku 19. </a:t>
            </a:r>
            <a:r>
              <a:rPr lang="sk-SK" sz="2400" dirty="0" smtClean="0"/>
              <a:t>storočia </a:t>
            </a:r>
            <a:r>
              <a:rPr lang="sk-SK" sz="2400" dirty="0"/>
              <a:t>vyhorel</a:t>
            </a:r>
            <a:r>
              <a:rPr lang="sk-SK" sz="2400" dirty="0" smtClean="0"/>
              <a:t>. Na </a:t>
            </a:r>
            <a:r>
              <a:rPr lang="sk-SK" sz="2400" dirty="0"/>
              <a:t>začiatku 20. </a:t>
            </a:r>
            <a:r>
              <a:rPr lang="sk-SK" sz="2400" dirty="0" smtClean="0"/>
              <a:t>storočia </a:t>
            </a:r>
            <a:r>
              <a:rPr lang="sk-SK" sz="2400" dirty="0"/>
              <a:t>začali jeho poslední majitelia Pálfiovci stavať na hradných ruinách terajší zámok, ktorý dobudovali až po r. 1945.</a:t>
            </a:r>
          </a:p>
          <a:p>
            <a:pPr algn="just"/>
            <a:r>
              <a:rPr lang="sk-SK" sz="2400" dirty="0"/>
              <a:t>V súčasnosti je zámok v správe Slovenskej akadémii vied.</a:t>
            </a:r>
          </a:p>
        </p:txBody>
      </p:sp>
      <p:pic>
        <p:nvPicPr>
          <p:cNvPr id="6" name="Obrázok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266" y="3386435"/>
            <a:ext cx="4346448" cy="2889504"/>
          </a:xfrm>
          <a:prstGeom prst="rect">
            <a:avLst/>
          </a:prstGeom>
        </p:spPr>
      </p:pic>
      <p:pic>
        <p:nvPicPr>
          <p:cNvPr id="7" name="Obrázo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6600" y="3386435"/>
            <a:ext cx="4267200" cy="2840736"/>
          </a:xfrm>
          <a:prstGeom prst="rect">
            <a:avLst/>
          </a:prstGeom>
        </p:spPr>
      </p:pic>
    </p:spTree>
    <p:extLst>
      <p:ext uri="{BB962C8B-B14F-4D97-AF65-F5344CB8AC3E}">
        <p14:creationId xmlns:p14="http://schemas.microsoft.com/office/powerpoint/2010/main" val="340198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23BB0-F488-4F9D-B17E-1AA29C09E7A8}"/>
              </a:ext>
            </a:extLst>
          </p:cNvPr>
          <p:cNvSpPr>
            <a:spLocks noGrp="1"/>
          </p:cNvSpPr>
          <p:nvPr>
            <p:ph type="title"/>
          </p:nvPr>
        </p:nvSpPr>
        <p:spPr>
          <a:xfrm>
            <a:off x="838200" y="365125"/>
            <a:ext cx="10515600" cy="1124041"/>
          </a:xfrm>
        </p:spPr>
        <p:txBody>
          <a:bodyPr/>
          <a:lstStyle/>
          <a:p>
            <a:pPr algn="ctr"/>
            <a:r>
              <a:rPr lang="sk-SK" b="1" dirty="0"/>
              <a:t>Jaskyňa Driny Smolenický kras</a:t>
            </a:r>
          </a:p>
        </p:txBody>
      </p:sp>
      <p:sp>
        <p:nvSpPr>
          <p:cNvPr id="3" name="Content Placeholder 2">
            <a:extLst>
              <a:ext uri="{FF2B5EF4-FFF2-40B4-BE49-F238E27FC236}">
                <a16:creationId xmlns:a16="http://schemas.microsoft.com/office/drawing/2014/main" xmlns="" id="{324523DE-6C48-46BB-950C-05B854330504}"/>
              </a:ext>
            </a:extLst>
          </p:cNvPr>
          <p:cNvSpPr>
            <a:spLocks noGrp="1"/>
          </p:cNvSpPr>
          <p:nvPr>
            <p:ph idx="1"/>
          </p:nvPr>
        </p:nvSpPr>
        <p:spPr>
          <a:xfrm>
            <a:off x="838200" y="1489166"/>
            <a:ext cx="10515600" cy="4687797"/>
          </a:xfrm>
        </p:spPr>
        <p:txBody>
          <a:bodyPr>
            <a:normAutofit/>
          </a:bodyPr>
          <a:lstStyle/>
          <a:p>
            <a:pPr algn="just"/>
            <a:r>
              <a:rPr lang="sk-SK" sz="2400" dirty="0"/>
              <a:t>Jediná sprístupnená jaskyňa na západnom Slovensku. Objavili ju v r</a:t>
            </a:r>
            <a:r>
              <a:rPr lang="sk-SK" sz="2400" dirty="0" smtClean="0"/>
              <a:t>. 1929 </a:t>
            </a:r>
            <a:r>
              <a:rPr lang="sk-SK" sz="2400" dirty="0"/>
              <a:t>J. Banič a I</a:t>
            </a:r>
            <a:r>
              <a:rPr lang="sk-SK" sz="2400" dirty="0" smtClean="0"/>
              <a:t>. Vrábel</a:t>
            </a:r>
            <a:r>
              <a:rPr lang="sk-SK" sz="2400" dirty="0"/>
              <a:t>. Driny sú puklinovou jaskyňou, ktorú vymodelovali zrážkové vody. Pre jaskyňu sú typické sintrové záclony, sintrové jazierka, vodopády a náteky</a:t>
            </a:r>
            <a:r>
              <a:rPr lang="sk-SK" sz="2400" dirty="0" smtClean="0"/>
              <a:t>, pagovité </a:t>
            </a:r>
            <a:r>
              <a:rPr lang="sk-SK" sz="2400" dirty="0"/>
              <a:t>stalagmity a rozličné formy stalaktitov.</a:t>
            </a:r>
          </a:p>
        </p:txBody>
      </p:sp>
      <p:pic>
        <p:nvPicPr>
          <p:cNvPr id="8" name="Obrázo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08" y="3433665"/>
            <a:ext cx="2011680" cy="2052735"/>
          </a:xfrm>
          <a:prstGeom prst="rect">
            <a:avLst/>
          </a:prstGeom>
        </p:spPr>
      </p:pic>
      <p:pic>
        <p:nvPicPr>
          <p:cNvPr id="9" name="Obrázo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896" y="3431573"/>
            <a:ext cx="2430966" cy="2029968"/>
          </a:xfrm>
          <a:prstGeom prst="rect">
            <a:avLst/>
          </a:prstGeom>
        </p:spPr>
      </p:pic>
      <p:pic>
        <p:nvPicPr>
          <p:cNvPr id="10" name="Obrázo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870" y="3434995"/>
            <a:ext cx="2324746" cy="2047164"/>
          </a:xfrm>
          <a:prstGeom prst="rect">
            <a:avLst/>
          </a:prstGeom>
        </p:spPr>
      </p:pic>
      <p:pic>
        <p:nvPicPr>
          <p:cNvPr id="11" name="Obrázo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072" y="3407017"/>
            <a:ext cx="3157728" cy="2103120"/>
          </a:xfrm>
          <a:prstGeom prst="rect">
            <a:avLst/>
          </a:prstGeom>
        </p:spPr>
      </p:pic>
    </p:spTree>
    <p:extLst>
      <p:ext uri="{BB962C8B-B14F-4D97-AF65-F5344CB8AC3E}">
        <p14:creationId xmlns:p14="http://schemas.microsoft.com/office/powerpoint/2010/main" val="315286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22BD7-42DF-4698-A128-48C152594079}"/>
              </a:ext>
            </a:extLst>
          </p:cNvPr>
          <p:cNvSpPr>
            <a:spLocks noGrp="1"/>
          </p:cNvSpPr>
          <p:nvPr>
            <p:ph type="title"/>
          </p:nvPr>
        </p:nvSpPr>
        <p:spPr>
          <a:xfrm>
            <a:off x="838200" y="365126"/>
            <a:ext cx="10515600" cy="771343"/>
          </a:xfrm>
        </p:spPr>
        <p:txBody>
          <a:bodyPr/>
          <a:lstStyle/>
          <a:p>
            <a:pPr algn="ctr"/>
            <a:r>
              <a:rPr lang="sk-SK" b="1" dirty="0"/>
              <a:t>Záruby</a:t>
            </a:r>
          </a:p>
        </p:txBody>
      </p:sp>
      <p:sp>
        <p:nvSpPr>
          <p:cNvPr id="3" name="Content Placeholder 2">
            <a:extLst>
              <a:ext uri="{FF2B5EF4-FFF2-40B4-BE49-F238E27FC236}">
                <a16:creationId xmlns:a16="http://schemas.microsoft.com/office/drawing/2014/main" xmlns="" id="{50EAD935-B6A9-414C-8CB8-9A628F4129A6}"/>
              </a:ext>
            </a:extLst>
          </p:cNvPr>
          <p:cNvSpPr>
            <a:spLocks noGrp="1"/>
          </p:cNvSpPr>
          <p:nvPr>
            <p:ph idx="1"/>
          </p:nvPr>
        </p:nvSpPr>
        <p:spPr>
          <a:xfrm>
            <a:off x="838200" y="1345474"/>
            <a:ext cx="10515600" cy="4831489"/>
          </a:xfrm>
        </p:spPr>
        <p:txBody>
          <a:bodyPr>
            <a:normAutofit/>
          </a:bodyPr>
          <a:lstStyle/>
          <a:p>
            <a:pPr algn="just"/>
            <a:r>
              <a:rPr lang="sk-SK" sz="2400" dirty="0"/>
              <a:t>Vrch Záruby je najvyšším vrchom Malých Karpát (</a:t>
            </a:r>
            <a:r>
              <a:rPr lang="sk-SK" sz="2400" dirty="0" smtClean="0"/>
              <a:t>768 m</a:t>
            </a:r>
            <a:r>
              <a:rPr lang="sk-SK" sz="2400" dirty="0"/>
              <a:t>). Územie okolo Zárub je súčasťou rovnomennej národnej prírodnej rezervácie. Výstup na Záruby je možný cez Čertov žľab alebo cez zrúcaninu hradu Ostrý kameň, cez dolinu Hlboča, kde sa nachádza jediný vodopád v Malých Karpatoch. Za zmienku stojí praveké hradisko Molpír.</a:t>
            </a:r>
          </a:p>
        </p:txBody>
      </p:sp>
      <p:sp>
        <p:nvSpPr>
          <p:cNvPr id="14338" name="AutoShape 2" descr="Výsledok vyhľadávania obrázkov pre dopyt foto záru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sp>
        <p:nvSpPr>
          <p:cNvPr id="14340" name="AutoShape 4" descr="Výsledok vyhľadávania obrázkov pre dopyt foto záru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sp>
        <p:nvSpPr>
          <p:cNvPr id="14342" name="AutoShape 6" descr="Výsledok vyhľadávania obrázkov pre dopyt foto záru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pic>
        <p:nvPicPr>
          <p:cNvPr id="14344" name="Picture 8" descr="Výsledok vyhľadávania obrázkov pre dopyt foto záruby"/>
          <p:cNvPicPr>
            <a:picLocks noChangeAspect="1" noChangeArrowheads="1"/>
          </p:cNvPicPr>
          <p:nvPr/>
        </p:nvPicPr>
        <p:blipFill>
          <a:blip r:embed="rId2" cstate="print"/>
          <a:srcRect/>
          <a:stretch>
            <a:fillRect/>
          </a:stretch>
        </p:blipFill>
        <p:spPr bwMode="auto">
          <a:xfrm>
            <a:off x="4176885" y="3261677"/>
            <a:ext cx="3619591" cy="2718033"/>
          </a:xfrm>
          <a:prstGeom prst="rect">
            <a:avLst/>
          </a:prstGeom>
          <a:noFill/>
        </p:spPr>
      </p:pic>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84" y="3261677"/>
            <a:ext cx="2891118" cy="2645229"/>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9359" y="3194186"/>
            <a:ext cx="3207224" cy="2712720"/>
          </a:xfrm>
          <a:prstGeom prst="rect">
            <a:avLst/>
          </a:prstGeom>
        </p:spPr>
      </p:pic>
    </p:spTree>
    <p:extLst>
      <p:ext uri="{BB962C8B-B14F-4D97-AF65-F5344CB8AC3E}">
        <p14:creationId xmlns:p14="http://schemas.microsoft.com/office/powerpoint/2010/main" val="240793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7CB41-DD4C-4548-9ECF-C1CFBCA208AF}"/>
              </a:ext>
            </a:extLst>
          </p:cNvPr>
          <p:cNvSpPr>
            <a:spLocks noGrp="1"/>
          </p:cNvSpPr>
          <p:nvPr>
            <p:ph type="title"/>
          </p:nvPr>
        </p:nvSpPr>
        <p:spPr>
          <a:xfrm>
            <a:off x="838200" y="365125"/>
            <a:ext cx="10515600" cy="1032601"/>
          </a:xfrm>
        </p:spPr>
        <p:txBody>
          <a:bodyPr/>
          <a:lstStyle/>
          <a:p>
            <a:pPr algn="ctr"/>
            <a:r>
              <a:rPr lang="sk-SK" b="1" dirty="0"/>
              <a:t>Molpír</a:t>
            </a:r>
          </a:p>
        </p:txBody>
      </p:sp>
      <p:sp>
        <p:nvSpPr>
          <p:cNvPr id="3" name="Content Placeholder 2">
            <a:extLst>
              <a:ext uri="{FF2B5EF4-FFF2-40B4-BE49-F238E27FC236}">
                <a16:creationId xmlns:a16="http://schemas.microsoft.com/office/drawing/2014/main" xmlns="" id="{5BD138A4-39AF-48BC-9F44-A332A696EB5C}"/>
              </a:ext>
            </a:extLst>
          </p:cNvPr>
          <p:cNvSpPr>
            <a:spLocks noGrp="1"/>
          </p:cNvSpPr>
          <p:nvPr>
            <p:ph idx="1"/>
          </p:nvPr>
        </p:nvSpPr>
        <p:spPr>
          <a:xfrm>
            <a:off x="838200" y="1306286"/>
            <a:ext cx="10515600" cy="4870677"/>
          </a:xfrm>
        </p:spPr>
        <p:txBody>
          <a:bodyPr>
            <a:normAutofit/>
          </a:bodyPr>
          <a:lstStyle/>
          <a:p>
            <a:pPr algn="just"/>
            <a:r>
              <a:rPr lang="sk-SK" sz="2400" dirty="0"/>
              <a:t>Praveké hradisko zo staršej doby železnej, ku ktorému vedie náučný chodník. Areál s rozlohou 12 ha malo tri nádvoria, dve podhradia a akropolu. V </a:t>
            </a:r>
            <a:r>
              <a:rPr lang="sk-SK" sz="2400" dirty="0" smtClean="0"/>
              <a:t>7. stor.p.n.l. sa </a:t>
            </a:r>
            <a:r>
              <a:rPr lang="sk-SK" sz="2400" dirty="0"/>
              <a:t>tu usadil ľud kalenderberskej kultúry. Z Molpíra je nádherný výhľad na Smolenický zámok a Malé Karpaty.</a:t>
            </a:r>
          </a:p>
        </p:txBody>
      </p:sp>
      <p:pic>
        <p:nvPicPr>
          <p:cNvPr id="13314" name="Picture 2" descr="P4250092"/>
          <p:cNvPicPr>
            <a:picLocks noChangeAspect="1" noChangeArrowheads="1"/>
          </p:cNvPicPr>
          <p:nvPr/>
        </p:nvPicPr>
        <p:blipFill>
          <a:blip r:embed="rId2" cstate="print"/>
          <a:srcRect l="9045"/>
          <a:stretch>
            <a:fillRect/>
          </a:stretch>
        </p:blipFill>
        <p:spPr bwMode="auto">
          <a:xfrm>
            <a:off x="3474720" y="3030583"/>
            <a:ext cx="3888833" cy="3004457"/>
          </a:xfrm>
          <a:prstGeom prst="rect">
            <a:avLst/>
          </a:prstGeom>
          <a:noFill/>
        </p:spPr>
      </p:pic>
      <p:pic>
        <p:nvPicPr>
          <p:cNvPr id="13316" name="Picture 4" descr="https://smolenice.com/wp-content/gallery/hradisko-molpir-chatky/8.jpg"/>
          <p:cNvPicPr>
            <a:picLocks noChangeAspect="1" noChangeArrowheads="1"/>
          </p:cNvPicPr>
          <p:nvPr/>
        </p:nvPicPr>
        <p:blipFill>
          <a:blip r:embed="rId3" cstate="print"/>
          <a:srcRect l="7377" r="4117"/>
          <a:stretch>
            <a:fillRect/>
          </a:stretch>
        </p:blipFill>
        <p:spPr bwMode="auto">
          <a:xfrm>
            <a:off x="7445828" y="3034151"/>
            <a:ext cx="3931920" cy="2961699"/>
          </a:xfrm>
          <a:prstGeom prst="rect">
            <a:avLst/>
          </a:prstGeom>
          <a:noFill/>
        </p:spPr>
      </p:pic>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89" y="3038201"/>
            <a:ext cx="2492943" cy="3055620"/>
          </a:xfrm>
          <a:prstGeom prst="rect">
            <a:avLst/>
          </a:prstGeom>
        </p:spPr>
      </p:pic>
    </p:spTree>
    <p:extLst>
      <p:ext uri="{BB962C8B-B14F-4D97-AF65-F5344CB8AC3E}">
        <p14:creationId xmlns:p14="http://schemas.microsoft.com/office/powerpoint/2010/main" val="305806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0BEEA-F568-4E42-BD84-C0AA81F9ECAC}"/>
              </a:ext>
            </a:extLst>
          </p:cNvPr>
          <p:cNvSpPr>
            <a:spLocks noGrp="1"/>
          </p:cNvSpPr>
          <p:nvPr>
            <p:ph type="title"/>
          </p:nvPr>
        </p:nvSpPr>
        <p:spPr>
          <a:xfrm>
            <a:off x="838200" y="365126"/>
            <a:ext cx="10515600" cy="993412"/>
          </a:xfrm>
        </p:spPr>
        <p:txBody>
          <a:bodyPr/>
          <a:lstStyle/>
          <a:p>
            <a:pPr algn="ctr"/>
            <a:r>
              <a:rPr lang="sk-SK" b="1" dirty="0"/>
              <a:t>Včelovina Smolenice</a:t>
            </a:r>
          </a:p>
        </p:txBody>
      </p:sp>
      <p:sp>
        <p:nvSpPr>
          <p:cNvPr id="3" name="Content Placeholder 2">
            <a:extLst>
              <a:ext uri="{FF2B5EF4-FFF2-40B4-BE49-F238E27FC236}">
                <a16:creationId xmlns:a16="http://schemas.microsoft.com/office/drawing/2014/main" xmlns="" id="{80B99544-2D4A-4F86-ADF3-84B64EE0471E}"/>
              </a:ext>
            </a:extLst>
          </p:cNvPr>
          <p:cNvSpPr>
            <a:spLocks noGrp="1"/>
          </p:cNvSpPr>
          <p:nvPr>
            <p:ph idx="1"/>
          </p:nvPr>
        </p:nvSpPr>
        <p:spPr>
          <a:xfrm>
            <a:off x="838200" y="1463040"/>
            <a:ext cx="10515600" cy="4713923"/>
          </a:xfrm>
        </p:spPr>
        <p:txBody>
          <a:bodyPr>
            <a:normAutofit/>
          </a:bodyPr>
          <a:lstStyle/>
          <a:p>
            <a:pPr algn="just"/>
            <a:r>
              <a:rPr lang="sk-SK" sz="2400" dirty="0"/>
              <a:t>Výroba medoviny pod vlastnou značkou Včelovina a podľa vlastných receptúr. Na rozdiel od klasických medovín je vyrábaná z troch druhov medu, kvasenie </a:t>
            </a:r>
            <a:r>
              <a:rPr lang="sk-SK" sz="2400" dirty="0" smtClean="0"/>
              <a:t>prebieha pri </a:t>
            </a:r>
            <a:r>
              <a:rPr lang="sk-SK" sz="2400" dirty="0"/>
              <a:t>nízkych teplotách a pri jej výrobe sa používa čistá viacnásobne filtrovaná voda z oblasti Malých Karpát.</a:t>
            </a:r>
          </a:p>
        </p:txBody>
      </p:sp>
      <p:pic>
        <p:nvPicPr>
          <p:cNvPr id="12290" name="Picture 2" descr="G:\2019\2019-07_EXOD_PN\20190703_1624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5211" y="3344091"/>
            <a:ext cx="3749040" cy="2560321"/>
          </a:xfrm>
          <a:prstGeom prst="rect">
            <a:avLst/>
          </a:prstGeom>
          <a:noFill/>
        </p:spPr>
      </p:pic>
      <p:pic>
        <p:nvPicPr>
          <p:cNvPr id="12291" name="Picture 3" descr="G:\2019\2019-07_EXOD_PN\20190703_1625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8338" y="3317967"/>
            <a:ext cx="3448593" cy="2560320"/>
          </a:xfrm>
          <a:prstGeom prst="rect">
            <a:avLst/>
          </a:prstGeom>
          <a:noFill/>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019" y="3317967"/>
            <a:ext cx="3550024" cy="2569029"/>
          </a:xfrm>
          <a:prstGeom prst="rect">
            <a:avLst/>
          </a:prstGeom>
        </p:spPr>
      </p:pic>
    </p:spTree>
    <p:extLst>
      <p:ext uri="{BB962C8B-B14F-4D97-AF65-F5344CB8AC3E}">
        <p14:creationId xmlns:p14="http://schemas.microsoft.com/office/powerpoint/2010/main" val="212909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E4C19-131B-43DE-844D-A6241DC4AE44}"/>
              </a:ext>
            </a:extLst>
          </p:cNvPr>
          <p:cNvSpPr>
            <a:spLocks noGrp="1"/>
          </p:cNvSpPr>
          <p:nvPr>
            <p:ph type="title"/>
          </p:nvPr>
        </p:nvSpPr>
        <p:spPr>
          <a:xfrm>
            <a:off x="838200" y="365125"/>
            <a:ext cx="10515600" cy="1006475"/>
          </a:xfrm>
        </p:spPr>
        <p:txBody>
          <a:bodyPr/>
          <a:lstStyle/>
          <a:p>
            <a:pPr marL="450215" marR="254635" algn="ctr">
              <a:lnSpc>
                <a:spcPct val="107000"/>
              </a:lnSpc>
              <a:spcAft>
                <a:spcPts val="800"/>
              </a:spcAft>
            </a:pPr>
            <a:r>
              <a:rPr lang="sk-SK" sz="4400" b="1" dirty="0">
                <a:effectLst/>
                <a:ea typeface="Calibri" panose="020F0502020204030204" pitchFamily="34" charset="0"/>
                <a:cs typeface="Times New Roman" panose="02020603050405020304" pitchFamily="18" charset="0"/>
              </a:rPr>
              <a:t>Hradisko Valy Bojná</a:t>
            </a:r>
            <a:endParaRPr lang="sk-SK" sz="32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A624CB2-1AAB-4214-B19B-EE52A873D7AE}"/>
              </a:ext>
            </a:extLst>
          </p:cNvPr>
          <p:cNvSpPr>
            <a:spLocks noGrp="1"/>
          </p:cNvSpPr>
          <p:nvPr>
            <p:ph idx="1"/>
          </p:nvPr>
        </p:nvSpPr>
        <p:spPr>
          <a:xfrm>
            <a:off x="999459" y="1489166"/>
            <a:ext cx="10600662" cy="4687797"/>
          </a:xfrm>
        </p:spPr>
        <p:txBody>
          <a:bodyPr/>
          <a:lstStyle/>
          <a:p>
            <a:pPr marL="230400" marR="254635" algn="just"/>
            <a:r>
              <a:rPr lang="sk-SK" sz="2400" dirty="0">
                <a:effectLst/>
                <a:latin typeface="Calibri" panose="020F0502020204030204" pitchFamily="34" charset="0"/>
                <a:ea typeface="Calibri" panose="020F0502020204030204" pitchFamily="34" charset="0"/>
                <a:cs typeface="Times New Roman" panose="02020603050405020304" pitchFamily="18" charset="0"/>
              </a:rPr>
              <a:t>Podľa výskumu Archeologického ústavu SAV bola Bojná hospodárskym a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politic-kým </a:t>
            </a:r>
            <a:r>
              <a:rPr lang="sk-SK" sz="2400" dirty="0">
                <a:effectLst/>
                <a:latin typeface="Calibri" panose="020F0502020204030204" pitchFamily="34" charset="0"/>
                <a:ea typeface="Calibri" panose="020F0502020204030204" pitchFamily="34" charset="0"/>
                <a:cs typeface="Times New Roman" panose="02020603050405020304" pitchFamily="18" charset="0"/>
              </a:rPr>
              <a:t>centrom Nitrianskeho kniežatstva, v období pred Veľkou Moravou. Boli tu nájdené unikátne pamiatky, dokladajúce proces christianizácie Slovanov.</a:t>
            </a:r>
            <a:r>
              <a:rPr lang="sk-SK" sz="2000" dirty="0">
                <a:effectLst/>
                <a:latin typeface="Calibri" panose="020F0502020204030204" pitchFamily="34" charset="0"/>
                <a:ea typeface="Calibri" panose="020F0502020204030204" pitchFamily="34" charset="0"/>
                <a:cs typeface="Times New Roman" panose="02020603050405020304" pitchFamily="18" charset="0"/>
              </a:rPr>
              <a:t> </a:t>
            </a:r>
            <a:r>
              <a:rPr lang="sk-SK" sz="2400" dirty="0">
                <a:effectLst/>
                <a:latin typeface="Calibri" panose="020F0502020204030204" pitchFamily="34" charset="0"/>
                <a:ea typeface="Calibri" panose="020F0502020204030204" pitchFamily="34" charset="0"/>
                <a:cs typeface="Times New Roman" panose="02020603050405020304" pitchFamily="18" charset="0"/>
              </a:rPr>
              <a:t>V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se-verozápadnej </a:t>
            </a:r>
            <a:r>
              <a:rPr lang="sk-SK" sz="2400" dirty="0">
                <a:effectLst/>
                <a:latin typeface="Calibri" panose="020F0502020204030204" pitchFamily="34" charset="0"/>
                <a:ea typeface="Calibri" panose="020F0502020204030204" pitchFamily="34" charset="0"/>
                <a:cs typeface="Times New Roman" panose="02020603050405020304" pitchFamily="18" charset="0"/>
              </a:rPr>
              <a:t>časti chotára obce sa nachádza hradisko Valy (Bojná I) s rozlohou 11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hektárov, </a:t>
            </a:r>
            <a:r>
              <a:rPr lang="sk-SK" sz="2400" dirty="0">
                <a:effectLst/>
                <a:latin typeface="Calibri" panose="020F0502020204030204" pitchFamily="34" charset="0"/>
                <a:ea typeface="Calibri" panose="020F0502020204030204" pitchFamily="34" charset="0"/>
                <a:cs typeface="Times New Roman" panose="02020603050405020304" pitchFamily="18" charset="0"/>
              </a:rPr>
              <a:t>leží na hlavnom hrebeni Považského Inovca vo výške 390 – 430 metrov nad morom, má obličkový tvar a jeho valy z vonkajšej strany dosahujú ešte aj dnes impozantnú výšku 8 – 10 metrov.</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sz="2400" dirty="0"/>
          </a:p>
        </p:txBody>
      </p:sp>
      <p:pic>
        <p:nvPicPr>
          <p:cNvPr id="4" name="Obrázok 3">
            <a:extLst>
              <a:ext uri="{FF2B5EF4-FFF2-40B4-BE49-F238E27FC236}">
                <a16:creationId xmlns:a16="http://schemas.microsoft.com/office/drawing/2014/main" xmlns="" id="{4EF8E893-21A8-4C32-A6B6-F03C4CA03D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9482" y="4389292"/>
            <a:ext cx="2562725" cy="1727514"/>
          </a:xfrm>
          <a:prstGeom prst="rect">
            <a:avLst/>
          </a:prstGeom>
        </p:spPr>
      </p:pic>
      <p:pic>
        <p:nvPicPr>
          <p:cNvPr id="6" name="Obrázok 5">
            <a:extLst>
              <a:ext uri="{FF2B5EF4-FFF2-40B4-BE49-F238E27FC236}">
                <a16:creationId xmlns:a16="http://schemas.microsoft.com/office/drawing/2014/main" xmlns="" id="{F1767B4C-965C-4336-8A46-2F359B1915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2174" y="4389290"/>
            <a:ext cx="2803682" cy="1694170"/>
          </a:xfrm>
          <a:prstGeom prst="rect">
            <a:avLst/>
          </a:prstGeom>
        </p:spPr>
      </p:pic>
      <p:pic>
        <p:nvPicPr>
          <p:cNvPr id="8" name="Obrázok 7">
            <a:extLst>
              <a:ext uri="{FF2B5EF4-FFF2-40B4-BE49-F238E27FC236}">
                <a16:creationId xmlns:a16="http://schemas.microsoft.com/office/drawing/2014/main" xmlns="" id="{F0A0DE48-7A2B-4717-A63F-F54C218CD9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5823" y="4389291"/>
            <a:ext cx="2803681" cy="1694169"/>
          </a:xfrm>
          <a:prstGeom prst="rect">
            <a:avLst/>
          </a:prstGeom>
        </p:spPr>
      </p:pic>
    </p:spTree>
    <p:extLst>
      <p:ext uri="{BB962C8B-B14F-4D97-AF65-F5344CB8AC3E}">
        <p14:creationId xmlns:p14="http://schemas.microsoft.com/office/powerpoint/2010/main" val="255548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2F62D-5115-4C90-BF31-ED2CA8982E58}"/>
              </a:ext>
            </a:extLst>
          </p:cNvPr>
          <p:cNvSpPr>
            <a:spLocks noGrp="1"/>
          </p:cNvSpPr>
          <p:nvPr>
            <p:ph type="title"/>
          </p:nvPr>
        </p:nvSpPr>
        <p:spPr>
          <a:xfrm>
            <a:off x="838200" y="365126"/>
            <a:ext cx="10515600" cy="1084852"/>
          </a:xfrm>
        </p:spPr>
        <p:txBody>
          <a:bodyPr/>
          <a:lstStyle/>
          <a:p>
            <a:pPr marL="540385" algn="ctr">
              <a:lnSpc>
                <a:spcPct val="107000"/>
              </a:lnSpc>
              <a:spcAft>
                <a:spcPts val="800"/>
              </a:spcAft>
            </a:pPr>
            <a:r>
              <a:rPr lang="sk-SK" sz="4400" b="1" dirty="0">
                <a:effectLst/>
                <a:ea typeface="Calibri" panose="020F0502020204030204" pitchFamily="34" charset="0"/>
                <a:cs typeface="Times New Roman" panose="02020603050405020304" pitchFamily="18" charset="0"/>
              </a:rPr>
              <a:t>Ranč pod Babicou</a:t>
            </a:r>
            <a:endParaRPr lang="sk-SK" sz="32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C6C5E09-8F87-4C6E-9C9A-7E837EB3A711}"/>
              </a:ext>
            </a:extLst>
          </p:cNvPr>
          <p:cNvSpPr>
            <a:spLocks noGrp="1"/>
          </p:cNvSpPr>
          <p:nvPr>
            <p:ph idx="1"/>
          </p:nvPr>
        </p:nvSpPr>
        <p:spPr>
          <a:xfrm>
            <a:off x="978194" y="1502229"/>
            <a:ext cx="10375605" cy="4674734"/>
          </a:xfrm>
        </p:spPr>
        <p:txBody>
          <a:bodyPr>
            <a:normAutofit/>
          </a:bodyPr>
          <a:lstStyle/>
          <a:p>
            <a:pPr marL="230400" algn="just"/>
            <a:endParaRPr lang="sk-SK"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30400" algn="just"/>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Celý </a:t>
            </a:r>
            <a:r>
              <a:rPr lang="sk-SK" sz="2400" dirty="0">
                <a:effectLst/>
                <a:latin typeface="Calibri" panose="020F0502020204030204" pitchFamily="34" charset="0"/>
                <a:ea typeface="Calibri" panose="020F0502020204030204" pitchFamily="34" charset="0"/>
                <a:cs typeface="Times New Roman" panose="02020603050405020304" pitchFamily="18" charset="0"/>
              </a:rPr>
              <a:t>areál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mini zoo </a:t>
            </a:r>
            <a:r>
              <a:rPr lang="sk-SK" sz="2400" dirty="0">
                <a:effectLst/>
                <a:latin typeface="Calibri" panose="020F0502020204030204" pitchFamily="34" charset="0"/>
                <a:ea typeface="Calibri" panose="020F0502020204030204" pitchFamily="34" charset="0"/>
                <a:cs typeface="Times New Roman" panose="02020603050405020304" pitchFamily="18" charset="0"/>
              </a:rPr>
              <a:t>je zasadený do nádherného a príjemného prostredia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v obko-lesení </a:t>
            </a:r>
            <a:r>
              <a:rPr lang="sk-SK" sz="2400" dirty="0">
                <a:effectLst/>
                <a:latin typeface="Calibri" panose="020F0502020204030204" pitchFamily="34" charset="0"/>
                <a:ea typeface="Calibri" panose="020F0502020204030204" pitchFamily="34" charset="0"/>
                <a:cs typeface="Times New Roman" panose="02020603050405020304" pitchFamily="18" charset="0"/>
              </a:rPr>
              <a:t>lesov neďaleko dedinky Bojná. Návštevníci sa  môžu osviežiť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v </a:t>
            </a:r>
            <a:r>
              <a:rPr lang="sk-SK" sz="2400" dirty="0">
                <a:effectLst/>
                <a:latin typeface="Calibri" panose="020F0502020204030204" pitchFamily="34" charset="0"/>
                <a:ea typeface="Calibri" panose="020F0502020204030204" pitchFamily="34" charset="0"/>
                <a:cs typeface="Times New Roman" panose="02020603050405020304" pitchFamily="18" charset="0"/>
              </a:rPr>
              <a:t>štýlovej reštaurácií s nádherným výhľadom na rybník, prípadne si odpočinúť pri skvelej rybačke.</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ok 3">
            <a:extLst>
              <a:ext uri="{FF2B5EF4-FFF2-40B4-BE49-F238E27FC236}">
                <a16:creationId xmlns:a16="http://schemas.microsoft.com/office/drawing/2014/main" xmlns="" id="{72BF3DDE-0601-4DDE-86AD-55BC16F927BC}"/>
              </a:ext>
            </a:extLst>
          </p:cNvPr>
          <p:cNvPicPr>
            <a:picLocks noChangeAspect="1"/>
          </p:cNvPicPr>
          <p:nvPr/>
        </p:nvPicPr>
        <p:blipFill>
          <a:blip r:embed="rId2"/>
          <a:stretch>
            <a:fillRect/>
          </a:stretch>
        </p:blipFill>
        <p:spPr>
          <a:xfrm>
            <a:off x="1496324" y="3695190"/>
            <a:ext cx="3129951" cy="2079968"/>
          </a:xfrm>
          <a:prstGeom prst="rect">
            <a:avLst/>
          </a:prstGeom>
        </p:spPr>
      </p:pic>
      <p:pic>
        <p:nvPicPr>
          <p:cNvPr id="6" name="Obrázok 5">
            <a:extLst>
              <a:ext uri="{FF2B5EF4-FFF2-40B4-BE49-F238E27FC236}">
                <a16:creationId xmlns:a16="http://schemas.microsoft.com/office/drawing/2014/main" xmlns="" id="{F504D190-884C-42CB-A076-ED023B59F26E}"/>
              </a:ext>
            </a:extLst>
          </p:cNvPr>
          <p:cNvPicPr>
            <a:picLocks noChangeAspect="1"/>
          </p:cNvPicPr>
          <p:nvPr/>
        </p:nvPicPr>
        <p:blipFill>
          <a:blip r:embed="rId3"/>
          <a:stretch>
            <a:fillRect/>
          </a:stretch>
        </p:blipFill>
        <p:spPr>
          <a:xfrm>
            <a:off x="5067101" y="3695190"/>
            <a:ext cx="3403131" cy="2079967"/>
          </a:xfrm>
          <a:prstGeom prst="rect">
            <a:avLst/>
          </a:prstGeom>
        </p:spPr>
      </p:pic>
      <p:pic>
        <p:nvPicPr>
          <p:cNvPr id="8" name="Obrázok 7">
            <a:extLst>
              <a:ext uri="{FF2B5EF4-FFF2-40B4-BE49-F238E27FC236}">
                <a16:creationId xmlns:a16="http://schemas.microsoft.com/office/drawing/2014/main" xmlns="" id="{8578F7BB-1697-40EC-B526-7B02350B097C}"/>
              </a:ext>
            </a:extLst>
          </p:cNvPr>
          <p:cNvPicPr>
            <a:picLocks noChangeAspect="1"/>
          </p:cNvPicPr>
          <p:nvPr/>
        </p:nvPicPr>
        <p:blipFill>
          <a:blip r:embed="rId4"/>
          <a:stretch>
            <a:fillRect/>
          </a:stretch>
        </p:blipFill>
        <p:spPr>
          <a:xfrm>
            <a:off x="8911059" y="3685674"/>
            <a:ext cx="2442742" cy="2079967"/>
          </a:xfrm>
          <a:prstGeom prst="rect">
            <a:avLst/>
          </a:prstGeom>
        </p:spPr>
      </p:pic>
    </p:spTree>
    <p:extLst>
      <p:ext uri="{BB962C8B-B14F-4D97-AF65-F5344CB8AC3E}">
        <p14:creationId xmlns:p14="http://schemas.microsoft.com/office/powerpoint/2010/main" val="148966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76E01-F456-4FBE-9000-6E4C3702856D}"/>
              </a:ext>
            </a:extLst>
          </p:cNvPr>
          <p:cNvSpPr>
            <a:spLocks noGrp="1"/>
          </p:cNvSpPr>
          <p:nvPr>
            <p:ph type="title"/>
          </p:nvPr>
        </p:nvSpPr>
        <p:spPr>
          <a:xfrm>
            <a:off x="838200" y="365126"/>
            <a:ext cx="10515600" cy="901971"/>
          </a:xfrm>
        </p:spPr>
        <p:txBody>
          <a:bodyPr/>
          <a:lstStyle/>
          <a:p>
            <a:pPr algn="ctr"/>
            <a:r>
              <a:rPr lang="sk-SK" b="1" dirty="0"/>
              <a:t>Ľudovít Winter</a:t>
            </a:r>
          </a:p>
        </p:txBody>
      </p:sp>
      <p:sp>
        <p:nvSpPr>
          <p:cNvPr id="3" name="Content Placeholder 2">
            <a:extLst>
              <a:ext uri="{FF2B5EF4-FFF2-40B4-BE49-F238E27FC236}">
                <a16:creationId xmlns:a16="http://schemas.microsoft.com/office/drawing/2014/main" xmlns="" id="{4F6668C9-82C3-490C-BF9C-9B12F1232F55}"/>
              </a:ext>
            </a:extLst>
          </p:cNvPr>
          <p:cNvSpPr>
            <a:spLocks noGrp="1"/>
          </p:cNvSpPr>
          <p:nvPr>
            <p:ph idx="1"/>
          </p:nvPr>
        </p:nvSpPr>
        <p:spPr>
          <a:xfrm>
            <a:off x="838200" y="1378226"/>
            <a:ext cx="7550426" cy="4798737"/>
          </a:xfrm>
        </p:spPr>
        <p:txBody>
          <a:bodyPr>
            <a:normAutofit fontScale="85000" lnSpcReduction="20000"/>
          </a:bodyPr>
          <a:lstStyle/>
          <a:p>
            <a:pPr algn="just"/>
            <a:r>
              <a:rPr lang="sk-SK" dirty="0"/>
              <a:t>Od roku 1909 prevzal vedenie piešťanských kúpelov. Počas jeho vedenia boli v Piešťanoch vybudované významné stavby. Najznámejšie sú Ružový mlyn, Robotnícka nemocnica, Kursalon, Františkove kúpele, Pro Patria a klenot mesta Thermia Palace, kúpele Irma </a:t>
            </a:r>
            <a:r>
              <a:rPr lang="sk-SK" dirty="0" smtClean="0"/>
              <a:t>           a </a:t>
            </a:r>
            <a:r>
              <a:rPr lang="sk-SK" dirty="0"/>
              <a:t>Kolonádový most. Zaslúžil sa o zveľadenie mesta – úpravu a vyasfaltovanie ulíc, chodníkov a námestí, vybudovanie vodovodu a kanalizácie, reguláciu Váhu </a:t>
            </a:r>
            <a:r>
              <a:rPr lang="sk-SK" dirty="0" smtClean="0"/>
              <a:t>       a </a:t>
            </a:r>
            <a:r>
              <a:rPr lang="sk-SK" dirty="0"/>
              <a:t>ďalšie.</a:t>
            </a:r>
          </a:p>
          <a:p>
            <a:pPr algn="just"/>
            <a:r>
              <a:rPr lang="sk-SK" dirty="0"/>
              <a:t>Po znárodnení kúpeľov v roku 1948 žil v ústraní a </a:t>
            </a:r>
            <a:r>
              <a:rPr lang="sk-SK" dirty="0" smtClean="0"/>
              <a:t>chu-dobe</a:t>
            </a:r>
            <a:r>
              <a:rPr lang="sk-SK" dirty="0"/>
              <a:t>. Mal dokonca zakázaný vstup na Kúpeľný ostrov, kde sa nachádza prevažná časť piešťanských kúpeľov. Zomrel vo veku 98 rokov. Dňa 11.05.2019 bola slávnostne odhalená jeho socha v životnej veľkosti, sediaca na lavičke v strede Kolonádového mosta, pokiaľ mal komunistickým režimom povolené vstúpiť.</a:t>
            </a:r>
          </a:p>
        </p:txBody>
      </p:sp>
      <p:pic>
        <p:nvPicPr>
          <p:cNvPr id="6" name="Picture 5">
            <a:extLst>
              <a:ext uri="{FF2B5EF4-FFF2-40B4-BE49-F238E27FC236}">
                <a16:creationId xmlns:a16="http://schemas.microsoft.com/office/drawing/2014/main" xmlns="" id="{03B3A861-B694-468D-80D0-B78B03330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0093" y="3077010"/>
            <a:ext cx="1905000" cy="28097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874" y="1267097"/>
            <a:ext cx="2135438" cy="1542980"/>
          </a:xfrm>
          <a:prstGeom prst="rect">
            <a:avLst/>
          </a:prstGeom>
        </p:spPr>
      </p:pic>
    </p:spTree>
    <p:extLst>
      <p:ext uri="{BB962C8B-B14F-4D97-AF65-F5344CB8AC3E}">
        <p14:creationId xmlns:p14="http://schemas.microsoft.com/office/powerpoint/2010/main" val="236140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8362A-AE2A-4616-8E32-FAFC4F09F5A3}"/>
              </a:ext>
            </a:extLst>
          </p:cNvPr>
          <p:cNvSpPr>
            <a:spLocks noGrp="1"/>
          </p:cNvSpPr>
          <p:nvPr>
            <p:ph type="title"/>
          </p:nvPr>
        </p:nvSpPr>
        <p:spPr>
          <a:xfrm>
            <a:off x="838200" y="365125"/>
            <a:ext cx="10515600" cy="1071789"/>
          </a:xfrm>
        </p:spPr>
        <p:txBody>
          <a:bodyPr/>
          <a:lstStyle/>
          <a:p>
            <a:pPr algn="ctr"/>
            <a:r>
              <a:rPr lang="sk-SK" b="1" dirty="0"/>
              <a:t>Miniatúry hradov Podolie</a:t>
            </a:r>
          </a:p>
        </p:txBody>
      </p:sp>
      <p:sp>
        <p:nvSpPr>
          <p:cNvPr id="3" name="Content Placeholder 2">
            <a:extLst>
              <a:ext uri="{FF2B5EF4-FFF2-40B4-BE49-F238E27FC236}">
                <a16:creationId xmlns:a16="http://schemas.microsoft.com/office/drawing/2014/main" xmlns="" id="{EA3B2D5E-9C40-4719-8634-A4D923B69FA6}"/>
              </a:ext>
            </a:extLst>
          </p:cNvPr>
          <p:cNvSpPr>
            <a:spLocks noGrp="1"/>
          </p:cNvSpPr>
          <p:nvPr>
            <p:ph idx="1"/>
          </p:nvPr>
        </p:nvSpPr>
        <p:spPr>
          <a:xfrm>
            <a:off x="901995" y="1481875"/>
            <a:ext cx="10515600" cy="4726986"/>
          </a:xfrm>
        </p:spPr>
        <p:txBody>
          <a:bodyPr>
            <a:normAutofit/>
          </a:bodyPr>
          <a:lstStyle/>
          <a:p>
            <a:pPr marL="230400" marR="165100" algn="just"/>
            <a:r>
              <a:rPr lang="sk-SK" sz="2400" dirty="0">
                <a:effectLst/>
                <a:latin typeface="Calibri" panose="020F0502020204030204" pitchFamily="34" charset="0"/>
                <a:ea typeface="Calibri" panose="020F0502020204030204" pitchFamily="34" charset="0"/>
                <a:cs typeface="Times New Roman" panose="02020603050405020304" pitchFamily="18" charset="0"/>
              </a:rPr>
              <a:t>Park tvorí až 71 modelov slovenských hradov, zámkov, kostolov, chát a rozhľadní v podobe, akú mali pred 300 až 500 rokmi. Väčšina modelov je zhotovená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            v </a:t>
            </a:r>
            <a:r>
              <a:rPr lang="sk-SK" sz="2400" dirty="0">
                <a:effectLst/>
                <a:latin typeface="Calibri" panose="020F0502020204030204" pitchFamily="34" charset="0"/>
                <a:ea typeface="Calibri" panose="020F0502020204030204" pitchFamily="34" charset="0"/>
                <a:cs typeface="Times New Roman" panose="02020603050405020304" pitchFamily="18" charset="0"/>
              </a:rPr>
              <a:t>mierke 1:50, niektoré v mierke 1: 25, resp.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1:30.</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ok 3">
            <a:extLst>
              <a:ext uri="{FF2B5EF4-FFF2-40B4-BE49-F238E27FC236}">
                <a16:creationId xmlns:a16="http://schemas.microsoft.com/office/drawing/2014/main" xmlns="" id="{559EE24D-4EEB-423B-917F-B9B39A0B1D71}"/>
              </a:ext>
            </a:extLst>
          </p:cNvPr>
          <p:cNvPicPr>
            <a:picLocks noChangeAspect="1"/>
          </p:cNvPicPr>
          <p:nvPr/>
        </p:nvPicPr>
        <p:blipFill>
          <a:blip r:embed="rId3"/>
          <a:stretch>
            <a:fillRect/>
          </a:stretch>
        </p:blipFill>
        <p:spPr>
          <a:xfrm>
            <a:off x="1435320" y="3165033"/>
            <a:ext cx="3869158" cy="2242990"/>
          </a:xfrm>
          <a:prstGeom prst="rect">
            <a:avLst/>
          </a:prstGeom>
        </p:spPr>
      </p:pic>
      <p:pic>
        <p:nvPicPr>
          <p:cNvPr id="6" name="Obrázok 5">
            <a:extLst>
              <a:ext uri="{FF2B5EF4-FFF2-40B4-BE49-F238E27FC236}">
                <a16:creationId xmlns:a16="http://schemas.microsoft.com/office/drawing/2014/main" xmlns="" id="{1E4E3D2D-02F3-4F9D-BDB6-D1B845B40295}"/>
              </a:ext>
            </a:extLst>
          </p:cNvPr>
          <p:cNvPicPr>
            <a:picLocks noChangeAspect="1"/>
          </p:cNvPicPr>
          <p:nvPr/>
        </p:nvPicPr>
        <p:blipFill>
          <a:blip r:embed="rId4"/>
          <a:stretch>
            <a:fillRect/>
          </a:stretch>
        </p:blipFill>
        <p:spPr>
          <a:xfrm>
            <a:off x="6741638" y="3165033"/>
            <a:ext cx="3869158" cy="2242989"/>
          </a:xfrm>
          <a:prstGeom prst="rect">
            <a:avLst/>
          </a:prstGeom>
        </p:spPr>
      </p:pic>
    </p:spTree>
    <p:extLst>
      <p:ext uri="{BB962C8B-B14F-4D97-AF65-F5344CB8AC3E}">
        <p14:creationId xmlns:p14="http://schemas.microsoft.com/office/powerpoint/2010/main" val="283212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6ACD6-4CB6-4D14-B76E-99E3243A2509}"/>
              </a:ext>
            </a:extLst>
          </p:cNvPr>
          <p:cNvSpPr>
            <a:spLocks noGrp="1"/>
          </p:cNvSpPr>
          <p:nvPr>
            <p:ph type="title"/>
          </p:nvPr>
        </p:nvSpPr>
        <p:spPr>
          <a:xfrm>
            <a:off x="838200" y="365126"/>
            <a:ext cx="10515600" cy="967286"/>
          </a:xfrm>
        </p:spPr>
        <p:txBody>
          <a:bodyPr>
            <a:normAutofit/>
          </a:bodyPr>
          <a:lstStyle/>
          <a:p>
            <a:pPr marL="450215" marR="165100" algn="ctr">
              <a:lnSpc>
                <a:spcPct val="107000"/>
              </a:lnSpc>
              <a:spcAft>
                <a:spcPts val="800"/>
              </a:spcAft>
            </a:pPr>
            <a:r>
              <a:rPr lang="sk-SK" b="1" dirty="0">
                <a:effectLst/>
                <a:ea typeface="Calibri" panose="020F0502020204030204" pitchFamily="34" charset="0"/>
                <a:cs typeface="Times New Roman" panose="02020603050405020304" pitchFamily="18" charset="0"/>
              </a:rPr>
              <a:t>Čachtický hrad</a:t>
            </a:r>
            <a:endParaRPr lang="sk-SK"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2E93D36-C963-4E59-9CA9-DF9B81F60C87}"/>
              </a:ext>
            </a:extLst>
          </p:cNvPr>
          <p:cNvSpPr>
            <a:spLocks noGrp="1"/>
          </p:cNvSpPr>
          <p:nvPr>
            <p:ph idx="1"/>
          </p:nvPr>
        </p:nvSpPr>
        <p:spPr>
          <a:xfrm>
            <a:off x="1073888" y="1332411"/>
            <a:ext cx="10279912" cy="4844552"/>
          </a:xfrm>
        </p:spPr>
        <p:txBody>
          <a:bodyPr>
            <a:normAutofit/>
          </a:bodyPr>
          <a:lstStyle/>
          <a:p>
            <a:pPr marL="230400" marR="165100" algn="just"/>
            <a:r>
              <a:rPr lang="sk-SK" sz="2400" dirty="0">
                <a:effectLst/>
                <a:latin typeface="Calibri" panose="020F0502020204030204" pitchFamily="34" charset="0"/>
                <a:ea typeface="Calibri" panose="020F0502020204030204" pitchFamily="34" charset="0"/>
                <a:cs typeface="Times New Roman" panose="02020603050405020304" pitchFamily="18" charset="0"/>
              </a:rPr>
              <a:t>Čachtický hrad sa nachádza na okraji Malých Karpát, až celkom na severe. Je to hrad z 13.storočia, ktorý je dodnes preslávený ako sídlo „krvavej“ grófky Alžbety Báthory.</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ok 3">
            <a:extLst>
              <a:ext uri="{FF2B5EF4-FFF2-40B4-BE49-F238E27FC236}">
                <a16:creationId xmlns:a16="http://schemas.microsoft.com/office/drawing/2014/main" xmlns="" id="{CE46E85A-1581-478E-8F6C-62272077D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0935" y="2892028"/>
            <a:ext cx="3013782" cy="2465030"/>
          </a:xfrm>
          <a:prstGeom prst="rect">
            <a:avLst/>
          </a:prstGeom>
        </p:spPr>
      </p:pic>
      <p:pic>
        <p:nvPicPr>
          <p:cNvPr id="6" name="Obrázok 5">
            <a:extLst>
              <a:ext uri="{FF2B5EF4-FFF2-40B4-BE49-F238E27FC236}">
                <a16:creationId xmlns:a16="http://schemas.microsoft.com/office/drawing/2014/main" xmlns="" id="{01AC7640-A530-46A4-AEFA-12372CE5EE18}"/>
              </a:ext>
            </a:extLst>
          </p:cNvPr>
          <p:cNvPicPr>
            <a:picLocks noChangeAspect="1"/>
          </p:cNvPicPr>
          <p:nvPr/>
        </p:nvPicPr>
        <p:blipFill>
          <a:blip r:embed="rId4"/>
          <a:stretch>
            <a:fillRect/>
          </a:stretch>
        </p:blipFill>
        <p:spPr>
          <a:xfrm>
            <a:off x="4631152" y="2875547"/>
            <a:ext cx="2771139" cy="2465031"/>
          </a:xfrm>
          <a:prstGeom prst="rect">
            <a:avLst/>
          </a:prstGeom>
        </p:spPr>
      </p:pic>
      <p:pic>
        <p:nvPicPr>
          <p:cNvPr id="8" name="Obrázok 7">
            <a:extLst>
              <a:ext uri="{FF2B5EF4-FFF2-40B4-BE49-F238E27FC236}">
                <a16:creationId xmlns:a16="http://schemas.microsoft.com/office/drawing/2014/main" xmlns="" id="{72B74B12-E4E7-4689-A344-D9D84AF71D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8727" y="2875547"/>
            <a:ext cx="3172337" cy="2481511"/>
          </a:xfrm>
          <a:prstGeom prst="rect">
            <a:avLst/>
          </a:prstGeom>
        </p:spPr>
      </p:pic>
    </p:spTree>
    <p:extLst>
      <p:ext uri="{BB962C8B-B14F-4D97-AF65-F5344CB8AC3E}">
        <p14:creationId xmlns:p14="http://schemas.microsoft.com/office/powerpoint/2010/main" val="2461273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F0A916-B6E4-4897-8CCB-79036A6F1F37}"/>
              </a:ext>
            </a:extLst>
          </p:cNvPr>
          <p:cNvSpPr>
            <a:spLocks noGrp="1"/>
          </p:cNvSpPr>
          <p:nvPr>
            <p:ph type="title"/>
          </p:nvPr>
        </p:nvSpPr>
        <p:spPr>
          <a:xfrm>
            <a:off x="838200" y="365126"/>
            <a:ext cx="10515600" cy="1084852"/>
          </a:xfrm>
        </p:spPr>
        <p:txBody>
          <a:bodyPr/>
          <a:lstStyle/>
          <a:p>
            <a:pPr algn="ctr"/>
            <a:r>
              <a:rPr lang="sk-SK" b="1" dirty="0"/>
              <a:t>Haluzická tiesňava</a:t>
            </a:r>
          </a:p>
        </p:txBody>
      </p:sp>
      <p:sp>
        <p:nvSpPr>
          <p:cNvPr id="3" name="Content Placeholder 2">
            <a:extLst>
              <a:ext uri="{FF2B5EF4-FFF2-40B4-BE49-F238E27FC236}">
                <a16:creationId xmlns:a16="http://schemas.microsoft.com/office/drawing/2014/main" xmlns="" id="{A2EE511D-86E9-4BE3-A1B7-1796A53885E6}"/>
              </a:ext>
            </a:extLst>
          </p:cNvPr>
          <p:cNvSpPr>
            <a:spLocks noGrp="1"/>
          </p:cNvSpPr>
          <p:nvPr>
            <p:ph idx="1"/>
          </p:nvPr>
        </p:nvSpPr>
        <p:spPr>
          <a:xfrm>
            <a:off x="988828" y="1436914"/>
            <a:ext cx="10364972" cy="4740049"/>
          </a:xfrm>
        </p:spPr>
        <p:txBody>
          <a:bodyPr/>
          <a:lstStyle/>
          <a:p>
            <a:pPr algn="just"/>
            <a:r>
              <a:rPr lang="sk-SK" sz="2400" dirty="0"/>
              <a:t>Technická pamiatka Haluzická tiesňava ponúka nenáročnú turistiku sprevádzanú rôznymi kaskádami, hrádzami a vodopádmi. Tiesňava vznikla činnosťou Haluzického potoka, ktorý vytvoril 1km dlhý,  200m široký a 50m vysoký kaňon. Vstup do tieňavy je od zrúcaniny románskeho kostola, ktorý plnil funkciu pevnosti a je z neho výhľad na považie s dvoma hradmi –Trenčianskym a hradom Beckov. </a:t>
            </a:r>
            <a:endParaRPr lang="sk-SK" dirty="0"/>
          </a:p>
        </p:txBody>
      </p:sp>
      <p:pic>
        <p:nvPicPr>
          <p:cNvPr id="7" name="Picture 6">
            <a:extLst>
              <a:ext uri="{FF2B5EF4-FFF2-40B4-BE49-F238E27FC236}">
                <a16:creationId xmlns:a16="http://schemas.microsoft.com/office/drawing/2014/main" xmlns="" id="{3812886A-2EE8-40EF-816E-50B203327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531" y="3304903"/>
            <a:ext cx="3237416" cy="2690947"/>
          </a:xfrm>
          <a:prstGeom prst="rect">
            <a:avLst/>
          </a:prstGeom>
        </p:spPr>
      </p:pic>
      <p:pic>
        <p:nvPicPr>
          <p:cNvPr id="9" name="Picture 8">
            <a:extLst>
              <a:ext uri="{FF2B5EF4-FFF2-40B4-BE49-F238E27FC236}">
                <a16:creationId xmlns:a16="http://schemas.microsoft.com/office/drawing/2014/main" xmlns="" id="{17AE6F90-EAE2-471B-BE53-0A0BDF90E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497" y="3606799"/>
            <a:ext cx="4587241" cy="2405455"/>
          </a:xfrm>
          <a:prstGeom prst="rect">
            <a:avLst/>
          </a:prstGeom>
        </p:spPr>
      </p:pic>
      <p:pic>
        <p:nvPicPr>
          <p:cNvPr id="9217" name="Picture 1" descr="G:\2019\2019-07_EXOD_PN\20190704_152151.jpg"/>
          <p:cNvPicPr>
            <a:picLocks noChangeAspect="1" noChangeArrowheads="1"/>
          </p:cNvPicPr>
          <p:nvPr/>
        </p:nvPicPr>
        <p:blipFill>
          <a:blip r:embed="rId5" cstate="print"/>
          <a:srcRect t="19875" b="8297"/>
          <a:stretch>
            <a:fillRect/>
          </a:stretch>
        </p:blipFill>
        <p:spPr bwMode="auto">
          <a:xfrm>
            <a:off x="1240971" y="3606800"/>
            <a:ext cx="2107338" cy="2405455"/>
          </a:xfrm>
          <a:prstGeom prst="rect">
            <a:avLst/>
          </a:prstGeom>
          <a:noFill/>
        </p:spPr>
      </p:pic>
    </p:spTree>
    <p:extLst>
      <p:ext uri="{BB962C8B-B14F-4D97-AF65-F5344CB8AC3E}">
        <p14:creationId xmlns:p14="http://schemas.microsoft.com/office/powerpoint/2010/main" val="73436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0E54E8-CD69-4026-A750-9DA8B3EC8F02}"/>
              </a:ext>
            </a:extLst>
          </p:cNvPr>
          <p:cNvSpPr>
            <a:spLocks noGrp="1"/>
          </p:cNvSpPr>
          <p:nvPr>
            <p:ph idx="1"/>
          </p:nvPr>
        </p:nvSpPr>
        <p:spPr/>
        <p:txBody>
          <a:bodyPr/>
          <a:lstStyle/>
          <a:p>
            <a:endParaRPr lang="sk-SK" dirty="0"/>
          </a:p>
          <a:p>
            <a:pPr marL="0" indent="0" algn="ctr">
              <a:buNone/>
            </a:pPr>
            <a:r>
              <a:rPr lang="sk-SK" sz="5400" b="1" dirty="0" smtClean="0"/>
              <a:t>ĎAKUJEM </a:t>
            </a:r>
            <a:r>
              <a:rPr lang="sk-SK" sz="5400" b="1" dirty="0"/>
              <a:t>ZA </a:t>
            </a:r>
            <a:r>
              <a:rPr lang="sk-SK" sz="5400" b="1" dirty="0" smtClean="0"/>
              <a:t>POZORNOSŤ</a:t>
            </a:r>
            <a:endParaRPr lang="sk-SK" sz="5400" b="1" dirty="0"/>
          </a:p>
          <a:p>
            <a:pPr marL="0" indent="0">
              <a:buNone/>
            </a:pPr>
            <a:endParaRPr lang="sk-SK" sz="4800" b="1" dirty="0" smtClean="0"/>
          </a:p>
          <a:p>
            <a:pPr marL="0" indent="0">
              <a:buNone/>
            </a:pPr>
            <a:r>
              <a:rPr lang="sk-SK" sz="4800" b="1" dirty="0"/>
              <a:t>	</a:t>
            </a:r>
            <a:r>
              <a:rPr lang="sk-SK" sz="4800" b="1" dirty="0" smtClean="0"/>
              <a:t>		Mgr</a:t>
            </a:r>
            <a:r>
              <a:rPr lang="sk-SK" sz="4800" b="1" dirty="0"/>
              <a:t>. Marcela Šicková</a:t>
            </a:r>
          </a:p>
          <a:p>
            <a:endParaRPr lang="sk-SK" sz="4800" dirty="0"/>
          </a:p>
        </p:txBody>
      </p:sp>
    </p:spTree>
    <p:extLst>
      <p:ext uri="{BB962C8B-B14F-4D97-AF65-F5344CB8AC3E}">
        <p14:creationId xmlns:p14="http://schemas.microsoft.com/office/powerpoint/2010/main" val="424626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12100-5800-4307-81F8-CC26B67AD8AB}"/>
              </a:ext>
            </a:extLst>
          </p:cNvPr>
          <p:cNvSpPr>
            <a:spLocks noGrp="1"/>
          </p:cNvSpPr>
          <p:nvPr>
            <p:ph type="title"/>
          </p:nvPr>
        </p:nvSpPr>
        <p:spPr>
          <a:xfrm>
            <a:off x="838200" y="365125"/>
            <a:ext cx="10515600" cy="1071789"/>
          </a:xfrm>
        </p:spPr>
        <p:txBody>
          <a:bodyPr/>
          <a:lstStyle/>
          <a:p>
            <a:pPr algn="ctr"/>
            <a:r>
              <a:rPr lang="sk-SK" b="1" dirty="0"/>
              <a:t>Kolonádový most</a:t>
            </a:r>
          </a:p>
        </p:txBody>
      </p:sp>
      <p:sp>
        <p:nvSpPr>
          <p:cNvPr id="3" name="Content Placeholder 2">
            <a:extLst>
              <a:ext uri="{FF2B5EF4-FFF2-40B4-BE49-F238E27FC236}">
                <a16:creationId xmlns:a16="http://schemas.microsoft.com/office/drawing/2014/main" xmlns="" id="{70299975-CC42-48C9-89EE-1A69B161F7AE}"/>
              </a:ext>
            </a:extLst>
          </p:cNvPr>
          <p:cNvSpPr>
            <a:spLocks noGrp="1"/>
          </p:cNvSpPr>
          <p:nvPr>
            <p:ph idx="1"/>
          </p:nvPr>
        </p:nvSpPr>
        <p:spPr>
          <a:xfrm>
            <a:off x="889000" y="1701800"/>
            <a:ext cx="10706100" cy="4791075"/>
          </a:xfrm>
        </p:spPr>
        <p:txBody>
          <a:bodyPr/>
          <a:lstStyle/>
          <a:p>
            <a:pPr algn="just"/>
            <a:r>
              <a:rPr lang="sk-SK" sz="2400" dirty="0"/>
              <a:t>Kolonádový most (tiež Sklený most) je najdlhším krytým mostom na Slovensku </a:t>
            </a:r>
            <a:r>
              <a:rPr lang="sk-SK" sz="2400" dirty="0" smtClean="0"/>
              <a:t>a je národnou kultúrnou pamiatkou. Dielo vytvoril  architekt Emil Belluš na žiadosť Ľudovíta Wintera. Umeleckú výzdobu skiel vytvoril Martin Benka. Pri vstupe na most  stojí unikátna bronzová socha barlolamača – symbol Piešťan a je dielom akademického sochára Roberta Kuhmayera</a:t>
            </a:r>
            <a:r>
              <a:rPr lang="sk-SK" dirty="0" smtClean="0"/>
              <a:t>.</a:t>
            </a:r>
            <a:endParaRPr lang="sk-SK" dirty="0"/>
          </a:p>
        </p:txBody>
      </p:sp>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49" y="3657598"/>
            <a:ext cx="5110385" cy="2586038"/>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040" y="3582924"/>
            <a:ext cx="4937760" cy="2627376"/>
          </a:xfrm>
          <a:prstGeom prst="rect">
            <a:avLst/>
          </a:prstGeom>
        </p:spPr>
      </p:pic>
    </p:spTree>
    <p:extLst>
      <p:ext uri="{BB962C8B-B14F-4D97-AF65-F5344CB8AC3E}">
        <p14:creationId xmlns:p14="http://schemas.microsoft.com/office/powerpoint/2010/main" val="190151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3DE5F-BB95-4EA6-B97D-596998204EA9}"/>
              </a:ext>
            </a:extLst>
          </p:cNvPr>
          <p:cNvSpPr>
            <a:spLocks noGrp="1"/>
          </p:cNvSpPr>
          <p:nvPr>
            <p:ph type="title"/>
          </p:nvPr>
        </p:nvSpPr>
        <p:spPr/>
        <p:txBody>
          <a:bodyPr/>
          <a:lstStyle/>
          <a:p>
            <a:pPr algn="ctr"/>
            <a:r>
              <a:rPr lang="sk-SK" b="1" dirty="0"/>
              <a:t>Balneologické múzeum Imricha Wintera</a:t>
            </a:r>
          </a:p>
        </p:txBody>
      </p:sp>
      <p:sp>
        <p:nvSpPr>
          <p:cNvPr id="3" name="Content Placeholder 2">
            <a:extLst>
              <a:ext uri="{FF2B5EF4-FFF2-40B4-BE49-F238E27FC236}">
                <a16:creationId xmlns:a16="http://schemas.microsoft.com/office/drawing/2014/main" xmlns="" id="{4DD7FA3F-A069-4C39-9572-F27E04E8EBE2}"/>
              </a:ext>
            </a:extLst>
          </p:cNvPr>
          <p:cNvSpPr>
            <a:spLocks noGrp="1"/>
          </p:cNvSpPr>
          <p:nvPr>
            <p:ph idx="1"/>
          </p:nvPr>
        </p:nvSpPr>
        <p:spPr>
          <a:xfrm>
            <a:off x="838200" y="1672046"/>
            <a:ext cx="10515600" cy="4504917"/>
          </a:xfrm>
        </p:spPr>
        <p:txBody>
          <a:bodyPr/>
          <a:lstStyle/>
          <a:p>
            <a:r>
              <a:rPr lang="sk-SK" sz="2400" dirty="0"/>
              <a:t>Múzeum bolo založené v roku 1928. Založila ho Piešťanská muzeálna spoločnosť, ktorej vznik inicioval Imrich Winter, brat Ľudovíta Wintera a Václav Vlk. Muzeálna expozícia bola situovaná v časti prízemia Kúpeľnej dvorany</a:t>
            </a:r>
            <a:r>
              <a:rPr lang="sk-SK" dirty="0"/>
              <a:t>.</a:t>
            </a:r>
          </a:p>
        </p:txBody>
      </p:sp>
      <p:pic>
        <p:nvPicPr>
          <p:cNvPr id="4" name="Picture 3">
            <a:extLst>
              <a:ext uri="{FF2B5EF4-FFF2-40B4-BE49-F238E27FC236}">
                <a16:creationId xmlns:a16="http://schemas.microsoft.com/office/drawing/2014/main" xmlns="" id="{57C305E9-6523-4FC9-B8C4-A227FD93E94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85610" y="3267006"/>
            <a:ext cx="4309366" cy="2935262"/>
          </a:xfrm>
          <a:prstGeom prst="rect">
            <a:avLst/>
          </a:prstGeom>
        </p:spPr>
      </p:pic>
      <p:pic>
        <p:nvPicPr>
          <p:cNvPr id="5" name="Picture 4">
            <a:extLst>
              <a:ext uri="{FF2B5EF4-FFF2-40B4-BE49-F238E27FC236}">
                <a16:creationId xmlns:a16="http://schemas.microsoft.com/office/drawing/2014/main" xmlns="" id="{91CFE047-4F8D-49D7-8E81-276947849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3629" y="3259183"/>
            <a:ext cx="2346463" cy="2943085"/>
          </a:xfrm>
          <a:prstGeom prst="rect">
            <a:avLst/>
          </a:prstGeom>
        </p:spPr>
      </p:pic>
      <p:pic>
        <p:nvPicPr>
          <p:cNvPr id="6" name="Picture 5">
            <a:extLst>
              <a:ext uri="{FF2B5EF4-FFF2-40B4-BE49-F238E27FC236}">
                <a16:creationId xmlns:a16="http://schemas.microsoft.com/office/drawing/2014/main" xmlns="" id="{2DB7E79D-EFE7-4932-819D-B6FBA1AECC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12" y="3262414"/>
            <a:ext cx="3200399" cy="2897372"/>
          </a:xfrm>
          <a:prstGeom prst="rect">
            <a:avLst/>
          </a:prstGeom>
        </p:spPr>
      </p:pic>
    </p:spTree>
    <p:extLst>
      <p:ext uri="{BB962C8B-B14F-4D97-AF65-F5344CB8AC3E}">
        <p14:creationId xmlns:p14="http://schemas.microsoft.com/office/powerpoint/2010/main" val="248534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66840"/>
          </a:xfrm>
        </p:spPr>
        <p:txBody>
          <a:bodyPr>
            <a:noAutofit/>
          </a:bodyPr>
          <a:lstStyle/>
          <a:p>
            <a:pPr algn="ctr"/>
            <a:r>
              <a:rPr lang="sk-SK" b="1" dirty="0"/>
              <a:t>Kúpeľný ostrov</a:t>
            </a:r>
          </a:p>
        </p:txBody>
      </p:sp>
      <p:sp>
        <p:nvSpPr>
          <p:cNvPr id="3" name="Zástupný symbol obsahu 2"/>
          <p:cNvSpPr>
            <a:spLocks noGrp="1"/>
          </p:cNvSpPr>
          <p:nvPr>
            <p:ph idx="1"/>
          </p:nvPr>
        </p:nvSpPr>
        <p:spPr>
          <a:xfrm>
            <a:off x="838200" y="1071154"/>
            <a:ext cx="10515600" cy="5105809"/>
          </a:xfrm>
        </p:spPr>
        <p:txBody>
          <a:bodyPr/>
          <a:lstStyle/>
          <a:p>
            <a:pPr algn="just"/>
            <a:r>
              <a:rPr lang="sk-SK" sz="2400" dirty="0"/>
              <a:t>Na Kúpeľnom ostrove je sústredená prevažná časť kúpeľnej liečby a je vytvorený obtokovým ramenom Váhu. Je prepojený s mestom dvomi mostmi – </a:t>
            </a:r>
            <a:r>
              <a:rPr lang="sk-SK" sz="2400" dirty="0" smtClean="0"/>
              <a:t>Kolonádo-vým </a:t>
            </a:r>
            <a:r>
              <a:rPr lang="sk-SK" sz="2400" dirty="0"/>
              <a:t>a Krajinským. Na ploche 60 ha sa rozprestiera kúpeľný park s </a:t>
            </a:r>
            <a:r>
              <a:rPr lang="sk-SK" sz="2400" dirty="0" smtClean="0"/>
              <a:t>exotickými </a:t>
            </a:r>
            <a:r>
              <a:rPr lang="sk-SK" sz="2400" dirty="0"/>
              <a:t>rastlinami a drevinami, sieť hotelov, liečebných domov a športovísk, medzi nimi </a:t>
            </a:r>
            <a:r>
              <a:rPr lang="sk-SK" sz="2400" dirty="0" smtClean="0"/>
              <a:t>     i termálne </a:t>
            </a:r>
            <a:r>
              <a:rPr lang="sk-SK" sz="2400" dirty="0"/>
              <a:t>kúpalisko Eva. Liečivé pramene vyvierajú z hĺbky až </a:t>
            </a:r>
            <a:r>
              <a:rPr lang="sk-SK" sz="2400" dirty="0" smtClean="0"/>
              <a:t>2000 m </a:t>
            </a:r>
            <a:r>
              <a:rPr lang="sk-SK" sz="2400" dirty="0"/>
              <a:t>a majú teplotu do 69 stupňov.</a:t>
            </a:r>
          </a:p>
          <a:p>
            <a:endParaRPr lang="sk-SK" dirty="0"/>
          </a:p>
        </p:txBody>
      </p:sp>
      <p:pic>
        <p:nvPicPr>
          <p:cNvPr id="6" name="Obrázo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279322"/>
            <a:ext cx="4733757" cy="3134497"/>
          </a:xfrm>
          <a:prstGeom prst="rect">
            <a:avLst/>
          </a:prstGeom>
        </p:spPr>
      </p:pic>
      <p:pic>
        <p:nvPicPr>
          <p:cNvPr id="7" name="Obrázo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279322"/>
            <a:ext cx="4879117" cy="29580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D7F40-8F0C-4817-9848-9AB216644380}"/>
              </a:ext>
            </a:extLst>
          </p:cNvPr>
          <p:cNvSpPr>
            <a:spLocks noGrp="1"/>
          </p:cNvSpPr>
          <p:nvPr>
            <p:ph type="title"/>
          </p:nvPr>
        </p:nvSpPr>
        <p:spPr/>
        <p:txBody>
          <a:bodyPr/>
          <a:lstStyle/>
          <a:p>
            <a:pPr algn="ctr"/>
            <a:r>
              <a:rPr lang="sk-SK" b="1" dirty="0"/>
              <a:t>Thermia Palace a Irma</a:t>
            </a:r>
          </a:p>
        </p:txBody>
      </p:sp>
      <p:sp>
        <p:nvSpPr>
          <p:cNvPr id="3" name="Content Placeholder 2">
            <a:extLst>
              <a:ext uri="{FF2B5EF4-FFF2-40B4-BE49-F238E27FC236}">
                <a16:creationId xmlns:a16="http://schemas.microsoft.com/office/drawing/2014/main" xmlns="" id="{50E0D2D6-5A4C-4137-A966-47786E28D17B}"/>
              </a:ext>
            </a:extLst>
          </p:cNvPr>
          <p:cNvSpPr>
            <a:spLocks noGrp="1"/>
          </p:cNvSpPr>
          <p:nvPr>
            <p:ph idx="1"/>
          </p:nvPr>
        </p:nvSpPr>
        <p:spPr>
          <a:xfrm>
            <a:off x="838200" y="1690688"/>
            <a:ext cx="10399643" cy="4387920"/>
          </a:xfrm>
        </p:spPr>
        <p:txBody>
          <a:bodyPr>
            <a:normAutofit/>
          </a:bodyPr>
          <a:lstStyle/>
          <a:p>
            <a:pPr algn="just"/>
            <a:r>
              <a:rPr lang="sk-SK" sz="2400" dirty="0"/>
              <a:t>Dominatou Kúpeľného ostrova je veľkolepý komplex budov v secesnom štýle. Thermia spĺňa funkciu hotela, Irma slúži ako kúpeľná časť. Obe budovy sú prepojené spojovaciou chodbou. V interéri nájdeme unikátne schodiská s </a:t>
            </a:r>
            <a:r>
              <a:rPr lang="sk-SK" sz="2400" dirty="0" smtClean="0"/>
              <a:t>vitrá-žami </a:t>
            </a:r>
            <a:r>
              <a:rPr lang="sk-SK" sz="2400" dirty="0"/>
              <a:t>a originál obrazu Alfonza Muchu. </a:t>
            </a:r>
          </a:p>
        </p:txBody>
      </p:sp>
      <p:pic>
        <p:nvPicPr>
          <p:cNvPr id="7" name="Obrázo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901" y="3304903"/>
            <a:ext cx="3816096" cy="2663952"/>
          </a:xfrm>
          <a:prstGeom prst="rect">
            <a:avLst/>
          </a:prstGeom>
        </p:spPr>
      </p:pic>
      <p:pic>
        <p:nvPicPr>
          <p:cNvPr id="8" name="Obrázo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84" y="3280519"/>
            <a:ext cx="3297936" cy="2663952"/>
          </a:xfrm>
          <a:prstGeom prst="rect">
            <a:avLst/>
          </a:prstGeom>
        </p:spPr>
      </p:pic>
      <p:pic>
        <p:nvPicPr>
          <p:cNvPr id="9" name="Obrázo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5515" y="3347575"/>
            <a:ext cx="3606584" cy="2621280"/>
          </a:xfrm>
          <a:prstGeom prst="rect">
            <a:avLst/>
          </a:prstGeom>
        </p:spPr>
      </p:pic>
    </p:spTree>
    <p:extLst>
      <p:ext uri="{BB962C8B-B14F-4D97-AF65-F5344CB8AC3E}">
        <p14:creationId xmlns:p14="http://schemas.microsoft.com/office/powerpoint/2010/main" val="232373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35EF9-BEF8-45A6-B056-A28731436E3C}"/>
              </a:ext>
            </a:extLst>
          </p:cNvPr>
          <p:cNvSpPr>
            <a:spLocks noGrp="1"/>
          </p:cNvSpPr>
          <p:nvPr>
            <p:ph type="title"/>
          </p:nvPr>
        </p:nvSpPr>
        <p:spPr>
          <a:xfrm>
            <a:off x="838200" y="365126"/>
            <a:ext cx="10515600" cy="1084852"/>
          </a:xfrm>
        </p:spPr>
        <p:txBody>
          <a:bodyPr/>
          <a:lstStyle/>
          <a:p>
            <a:pPr algn="ctr"/>
            <a:r>
              <a:rPr lang="sk-SK" b="1" dirty="0"/>
              <a:t>Košariská – Múzeum M.R.Štefánika</a:t>
            </a:r>
          </a:p>
        </p:txBody>
      </p:sp>
      <p:sp>
        <p:nvSpPr>
          <p:cNvPr id="3" name="Content Placeholder 2">
            <a:extLst>
              <a:ext uri="{FF2B5EF4-FFF2-40B4-BE49-F238E27FC236}">
                <a16:creationId xmlns:a16="http://schemas.microsoft.com/office/drawing/2014/main" xmlns="" id="{6ACFB670-C301-48D9-86D1-21F2FC1E27A4}"/>
              </a:ext>
            </a:extLst>
          </p:cNvPr>
          <p:cNvSpPr>
            <a:spLocks noGrp="1"/>
          </p:cNvSpPr>
          <p:nvPr>
            <p:ph idx="1"/>
          </p:nvPr>
        </p:nvSpPr>
        <p:spPr>
          <a:xfrm>
            <a:off x="838200" y="1397726"/>
            <a:ext cx="10515600" cy="4779237"/>
          </a:xfrm>
        </p:spPr>
        <p:txBody>
          <a:bodyPr/>
          <a:lstStyle/>
          <a:p>
            <a:pPr algn="just"/>
            <a:r>
              <a:rPr lang="sk-SK" sz="2400" dirty="0"/>
              <a:t>Múzeum bolo otvorené v r. 1990 v rodnom dome M.R.Štefánika, v bývalej evanjelickej fare. Múzeum prostredníctvom svojej expozície podáva komplexný pohľad na Štefánikovu osobnosť. V šiestich miestnostiach sa múzejne dokumentuje jeho životná dráha, súkromie a záĺuby, no najmä jeho vojenská, diplomatická a politická činnosť.</a:t>
            </a:r>
          </a:p>
          <a:p>
            <a:endParaRPr lang="sk-SK" dirty="0"/>
          </a:p>
        </p:txBody>
      </p:sp>
      <p:pic>
        <p:nvPicPr>
          <p:cNvPr id="7" name="Obrázo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308" y="3434791"/>
            <a:ext cx="4297680" cy="2865120"/>
          </a:xfrm>
          <a:prstGeom prst="rect">
            <a:avLst/>
          </a:prstGeom>
        </p:spPr>
      </p:pic>
      <p:pic>
        <p:nvPicPr>
          <p:cNvPr id="8" name="Obrázo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1491" y="3401263"/>
            <a:ext cx="1950720" cy="2932176"/>
          </a:xfrm>
          <a:prstGeom prst="rect">
            <a:avLst/>
          </a:prstGeom>
        </p:spPr>
      </p:pic>
      <p:pic>
        <p:nvPicPr>
          <p:cNvPr id="9" name="Obrázo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714" y="3416438"/>
            <a:ext cx="4175760" cy="2932176"/>
          </a:xfrm>
          <a:prstGeom prst="rect">
            <a:avLst/>
          </a:prstGeom>
        </p:spPr>
      </p:pic>
    </p:spTree>
    <p:extLst>
      <p:ext uri="{BB962C8B-B14F-4D97-AF65-F5344CB8AC3E}">
        <p14:creationId xmlns:p14="http://schemas.microsoft.com/office/powerpoint/2010/main" val="283259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DDDAB-39FA-4E6F-A382-C4CC0882ABD4}"/>
              </a:ext>
            </a:extLst>
          </p:cNvPr>
          <p:cNvSpPr>
            <a:spLocks noGrp="1"/>
          </p:cNvSpPr>
          <p:nvPr>
            <p:ph type="title"/>
          </p:nvPr>
        </p:nvSpPr>
        <p:spPr>
          <a:xfrm>
            <a:off x="838200" y="365126"/>
            <a:ext cx="10515600" cy="1058726"/>
          </a:xfrm>
        </p:spPr>
        <p:txBody>
          <a:bodyPr/>
          <a:lstStyle/>
          <a:p>
            <a:pPr algn="ctr"/>
            <a:r>
              <a:rPr lang="sk-SK" b="1" dirty="0"/>
              <a:t>Mohyla M.R.Štefánika na Bradle</a:t>
            </a:r>
          </a:p>
        </p:txBody>
      </p:sp>
      <p:sp>
        <p:nvSpPr>
          <p:cNvPr id="3" name="Content Placeholder 2">
            <a:extLst>
              <a:ext uri="{FF2B5EF4-FFF2-40B4-BE49-F238E27FC236}">
                <a16:creationId xmlns:a16="http://schemas.microsoft.com/office/drawing/2014/main" xmlns="" id="{99E7662F-53C7-49A7-BA71-7E515512CC63}"/>
              </a:ext>
            </a:extLst>
          </p:cNvPr>
          <p:cNvSpPr>
            <a:spLocks noGrp="1"/>
          </p:cNvSpPr>
          <p:nvPr>
            <p:ph idx="1"/>
          </p:nvPr>
        </p:nvSpPr>
        <p:spPr>
          <a:xfrm>
            <a:off x="838200" y="1332411"/>
            <a:ext cx="10515600" cy="4844552"/>
          </a:xfrm>
        </p:spPr>
        <p:txBody>
          <a:bodyPr>
            <a:normAutofit/>
          </a:bodyPr>
          <a:lstStyle/>
          <a:p>
            <a:pPr algn="just"/>
            <a:r>
              <a:rPr lang="sk-SK" sz="2400" dirty="0"/>
              <a:t>Mohyla je posledným miestom odpočinku M</a:t>
            </a:r>
            <a:r>
              <a:rPr lang="sk-SK" sz="2400" dirty="0" smtClean="0"/>
              <a:t>. R. Štefánika</a:t>
            </a:r>
            <a:r>
              <a:rPr lang="sk-SK" sz="2400" dirty="0"/>
              <a:t>. Nachádza sa na vrchu Bradlo nad mestom Brezová pod Bradlom a je dielom architekta Dušana Jurkoviča. Spolu so Štefánikom tam boli pochovaní aj traja taliansky letci, ktorí  </a:t>
            </a:r>
            <a:r>
              <a:rPr lang="sk-SK" sz="2400" dirty="0" smtClean="0"/>
              <a:t>      s </a:t>
            </a:r>
            <a:r>
              <a:rPr lang="sk-SK" sz="2400" dirty="0"/>
              <a:t>ním zahynuli. Štyri obelisky symbolizujú štyri obete havárie lietadla. V r. 1968 bola mohyla vyhlásená za národnú kultúrnu pamiatku a v r</a:t>
            </a:r>
            <a:r>
              <a:rPr lang="sk-SK" sz="2400" dirty="0" smtClean="0"/>
              <a:t>. 2009 </a:t>
            </a:r>
            <a:r>
              <a:rPr lang="sk-SK" sz="2400" dirty="0"/>
              <a:t>slávnostne zapísaná do zoznamu Európskeho kultúrneho dedičstva.</a:t>
            </a:r>
          </a:p>
        </p:txBody>
      </p:sp>
      <p:pic>
        <p:nvPicPr>
          <p:cNvPr id="4" name="Picture 3">
            <a:extLst>
              <a:ext uri="{FF2B5EF4-FFF2-40B4-BE49-F238E27FC236}">
                <a16:creationId xmlns:a16="http://schemas.microsoft.com/office/drawing/2014/main" xmlns="" id="{DD8049C2-4046-4675-93F0-8B9789FEF22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66651" y="3487938"/>
            <a:ext cx="3734651" cy="2629105"/>
          </a:xfrm>
          <a:prstGeom prst="rect">
            <a:avLst/>
          </a:prstGeom>
        </p:spPr>
      </p:pic>
      <p:pic>
        <p:nvPicPr>
          <p:cNvPr id="5" name="Picture 4">
            <a:extLst>
              <a:ext uri="{FF2B5EF4-FFF2-40B4-BE49-F238E27FC236}">
                <a16:creationId xmlns:a16="http://schemas.microsoft.com/office/drawing/2014/main" xmlns="" id="{BAC027AC-7BEB-44AC-8DF1-8A74DBC015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28756" y="3487940"/>
            <a:ext cx="3122021" cy="2664665"/>
          </a:xfrm>
          <a:prstGeom prst="rect">
            <a:avLst/>
          </a:prstGeom>
        </p:spPr>
      </p:pic>
      <p:pic>
        <p:nvPicPr>
          <p:cNvPr id="21505" name="Picture 1" descr="G:\2019\2019-07_EXOD_PN\Bradlo-mohyla-pohľa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6904" y="3487782"/>
            <a:ext cx="3357153" cy="2677886"/>
          </a:xfrm>
          <a:prstGeom prst="rect">
            <a:avLst/>
          </a:prstGeom>
          <a:noFill/>
        </p:spPr>
      </p:pic>
    </p:spTree>
    <p:extLst>
      <p:ext uri="{BB962C8B-B14F-4D97-AF65-F5344CB8AC3E}">
        <p14:creationId xmlns:p14="http://schemas.microsoft.com/office/powerpoint/2010/main" val="268515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A4914-4CF0-40FF-B765-5EE3FDFE9D7F}"/>
              </a:ext>
            </a:extLst>
          </p:cNvPr>
          <p:cNvSpPr>
            <a:spLocks noGrp="1"/>
          </p:cNvSpPr>
          <p:nvPr>
            <p:ph type="title"/>
          </p:nvPr>
        </p:nvSpPr>
        <p:spPr>
          <a:xfrm>
            <a:off x="838200" y="365125"/>
            <a:ext cx="10515600" cy="1032601"/>
          </a:xfrm>
        </p:spPr>
        <p:txBody>
          <a:bodyPr>
            <a:noAutofit/>
          </a:bodyPr>
          <a:lstStyle/>
          <a:p>
            <a:pPr algn="ctr"/>
            <a:r>
              <a:rPr lang="sk-SK" b="1" dirty="0">
                <a:effectLst/>
                <a:ea typeface="Calibri" panose="020F0502020204030204" pitchFamily="34" charset="0"/>
                <a:cs typeface="Times New Roman" panose="02020603050405020304" pitchFamily="18" charset="0"/>
              </a:rPr>
              <a:t/>
            </a:r>
            <a:br>
              <a:rPr lang="sk-SK" b="1" dirty="0">
                <a:effectLst/>
                <a:ea typeface="Calibri" panose="020F0502020204030204" pitchFamily="34" charset="0"/>
                <a:cs typeface="Times New Roman" panose="02020603050405020304" pitchFamily="18" charset="0"/>
              </a:rPr>
            </a:br>
            <a:r>
              <a:rPr lang="sk-SK" b="1" dirty="0">
                <a:effectLst/>
                <a:ea typeface="Calibri" panose="020F0502020204030204" pitchFamily="34" charset="0"/>
                <a:cs typeface="Times New Roman" panose="02020603050405020304" pitchFamily="18" charset="0"/>
              </a:rPr>
              <a:t>Dejinný pamätník Brezová pod Bradlom</a:t>
            </a:r>
            <a:r>
              <a:rPr lang="sk-SK" dirty="0">
                <a:effectLst/>
                <a:ea typeface="Calibri" panose="020F0502020204030204" pitchFamily="34" charset="0"/>
                <a:cs typeface="Times New Roman" panose="02020603050405020304" pitchFamily="18" charset="0"/>
              </a:rPr>
              <a:t/>
            </a:r>
            <a:br>
              <a:rPr lang="sk-SK" dirty="0">
                <a:effectLst/>
                <a:ea typeface="Calibri" panose="020F0502020204030204" pitchFamily="34" charset="0"/>
                <a:cs typeface="Times New Roman" panose="02020603050405020304" pitchFamily="18" charset="0"/>
              </a:rPr>
            </a:br>
            <a:endParaRPr lang="sk-SK" dirty="0"/>
          </a:p>
        </p:txBody>
      </p:sp>
      <p:sp>
        <p:nvSpPr>
          <p:cNvPr id="3" name="Content Placeholder 2">
            <a:extLst>
              <a:ext uri="{FF2B5EF4-FFF2-40B4-BE49-F238E27FC236}">
                <a16:creationId xmlns:a16="http://schemas.microsoft.com/office/drawing/2014/main" xmlns="" id="{1A609D23-4D79-4C0B-9E8A-A73492A8A1F4}"/>
              </a:ext>
            </a:extLst>
          </p:cNvPr>
          <p:cNvSpPr>
            <a:spLocks noGrp="1"/>
          </p:cNvSpPr>
          <p:nvPr>
            <p:ph idx="1"/>
          </p:nvPr>
        </p:nvSpPr>
        <p:spPr>
          <a:xfrm>
            <a:off x="838200" y="1397726"/>
            <a:ext cx="10515600" cy="4779237"/>
          </a:xfrm>
        </p:spPr>
        <p:txBody>
          <a:bodyPr/>
          <a:lstStyle/>
          <a:p>
            <a:pPr marL="230400" algn="just"/>
            <a:endParaRPr lang="sk-SK"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30400" algn="just"/>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Na </a:t>
            </a:r>
            <a:r>
              <a:rPr lang="sk-SK" sz="2400" dirty="0">
                <a:effectLst/>
                <a:latin typeface="Calibri" panose="020F0502020204030204" pitchFamily="34" charset="0"/>
                <a:ea typeface="Calibri" panose="020F0502020204030204" pitchFamily="34" charset="0"/>
                <a:cs typeface="Times New Roman" panose="02020603050405020304" pitchFamily="18" charset="0"/>
              </a:rPr>
              <a:t>miestnom cintoríne stojí Dejinný pamätník padlým v bojoch za slobodu (roky 1848 – 49, 1. a 2. svetová vojna, SNP). V r. 1963 bol vyhlásený za národnú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kul-túrnu </a:t>
            </a:r>
            <a:r>
              <a:rPr lang="sk-SK" sz="2400" dirty="0">
                <a:effectLst/>
                <a:latin typeface="Calibri" panose="020F0502020204030204" pitchFamily="34" charset="0"/>
                <a:ea typeface="Calibri" panose="020F0502020204030204" pitchFamily="34" charset="0"/>
                <a:cs typeface="Times New Roman" panose="02020603050405020304" pitchFamily="18" charset="0"/>
              </a:rPr>
              <a:t>pamiatku. Autorom je architekt Dušan Jurkovič, ktorý je tam aj </a:t>
            </a:r>
            <a:r>
              <a:rPr lang="sk-SK" sz="2400" dirty="0" smtClean="0">
                <a:effectLst/>
                <a:latin typeface="Calibri" panose="020F0502020204030204" pitchFamily="34" charset="0"/>
                <a:ea typeface="Calibri" panose="020F0502020204030204" pitchFamily="34" charset="0"/>
                <a:cs typeface="Times New Roman" panose="02020603050405020304" pitchFamily="18" charset="0"/>
              </a:rPr>
              <a:t>pocho-vaný</a:t>
            </a:r>
            <a:r>
              <a:rPr lang="sk-SK" sz="2400" dirty="0">
                <a:effectLst/>
                <a:latin typeface="Calibri" panose="020F0502020204030204" pitchFamily="34" charset="0"/>
                <a:ea typeface="Calibri" panose="020F0502020204030204" pitchFamily="34" charset="0"/>
                <a:cs typeface="Times New Roman" panose="02020603050405020304" pitchFamily="18" charset="0"/>
              </a:rPr>
              <a:t>. Tento cintorín je aj posledným miestom odpočinku viacerých významných osobností Slovenska.</a:t>
            </a:r>
          </a:p>
          <a:p>
            <a:pPr marL="457200">
              <a:lnSpc>
                <a:spcPct val="107000"/>
              </a:lnSpc>
              <a:spcAft>
                <a:spcPts val="800"/>
              </a:spcAft>
            </a:pP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sk-SK" sz="2400" dirty="0"/>
          </a:p>
        </p:txBody>
      </p:sp>
      <p:pic>
        <p:nvPicPr>
          <p:cNvPr id="6" name="Obrázok 5">
            <a:extLst>
              <a:ext uri="{FF2B5EF4-FFF2-40B4-BE49-F238E27FC236}">
                <a16:creationId xmlns:a16="http://schemas.microsoft.com/office/drawing/2014/main" xmlns="" id="{238AFFEC-CB84-40F1-9D61-9B45A6F9E522}"/>
              </a:ext>
            </a:extLst>
          </p:cNvPr>
          <p:cNvPicPr>
            <a:picLocks noChangeAspect="1"/>
          </p:cNvPicPr>
          <p:nvPr/>
        </p:nvPicPr>
        <p:blipFill>
          <a:blip r:embed="rId2"/>
          <a:stretch>
            <a:fillRect/>
          </a:stretch>
        </p:blipFill>
        <p:spPr>
          <a:xfrm>
            <a:off x="1458633" y="3718047"/>
            <a:ext cx="2764451" cy="2213521"/>
          </a:xfrm>
          <a:prstGeom prst="rect">
            <a:avLst/>
          </a:prstGeom>
        </p:spPr>
      </p:pic>
      <p:pic>
        <p:nvPicPr>
          <p:cNvPr id="7" name="Obrázok 6">
            <a:extLst>
              <a:ext uri="{FF2B5EF4-FFF2-40B4-BE49-F238E27FC236}">
                <a16:creationId xmlns:a16="http://schemas.microsoft.com/office/drawing/2014/main" xmlns="" id="{47769DFA-18DB-4127-85A8-A83A9A5F21CC}"/>
              </a:ext>
            </a:extLst>
          </p:cNvPr>
          <p:cNvPicPr>
            <a:picLocks noChangeAspect="1"/>
          </p:cNvPicPr>
          <p:nvPr/>
        </p:nvPicPr>
        <p:blipFill>
          <a:blip r:embed="rId3"/>
          <a:stretch>
            <a:fillRect/>
          </a:stretch>
        </p:blipFill>
        <p:spPr>
          <a:xfrm>
            <a:off x="4355432" y="3711951"/>
            <a:ext cx="3191682" cy="2213521"/>
          </a:xfrm>
          <a:prstGeom prst="rect">
            <a:avLst/>
          </a:prstGeom>
        </p:spPr>
      </p:pic>
      <p:pic>
        <p:nvPicPr>
          <p:cNvPr id="8" name="Obrázok 7">
            <a:extLst>
              <a:ext uri="{FF2B5EF4-FFF2-40B4-BE49-F238E27FC236}">
                <a16:creationId xmlns:a16="http://schemas.microsoft.com/office/drawing/2014/main" xmlns="" id="{5ECAAE28-5891-416E-A002-3804CBDA1A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7816" y="3711951"/>
            <a:ext cx="3191682" cy="2213521"/>
          </a:xfrm>
          <a:prstGeom prst="rect">
            <a:avLst/>
          </a:prstGeom>
        </p:spPr>
      </p:pic>
    </p:spTree>
    <p:extLst>
      <p:ext uri="{BB962C8B-B14F-4D97-AF65-F5344CB8AC3E}">
        <p14:creationId xmlns:p14="http://schemas.microsoft.com/office/powerpoint/2010/main" val="524762688"/>
      </p:ext>
    </p:extLst>
  </p:cSld>
  <p:clrMapOvr>
    <a:masterClrMapping/>
  </p:clrMapOvr>
</p:sld>
</file>

<file path=ppt/theme/theme1.xml><?xml version="1.0" encoding="utf-8"?>
<a:theme xmlns:a="http://schemas.openxmlformats.org/drawingml/2006/main" name="Motiv1">
  <a:themeElements>
    <a:clrScheme name="Cestovani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1" id="{2EB77B96-49DD-430D-8107-14C1B9A0A69F}" vid="{C32216F9-ABB1-48D0-A788-7CE89E2097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2362</TotalTime>
  <Words>1152</Words>
  <Application>Microsoft Office PowerPoint</Application>
  <PresentationFormat>Širokouhlá</PresentationFormat>
  <Paragraphs>65</Paragraphs>
  <Slides>23</Slides>
  <Notes>8</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23</vt:i4>
      </vt:variant>
    </vt:vector>
  </HeadingPairs>
  <TitlesOfParts>
    <vt:vector size="28" baseType="lpstr">
      <vt:lpstr>Arial</vt:lpstr>
      <vt:lpstr>Calibri</vt:lpstr>
      <vt:lpstr>Calibri Light</vt:lpstr>
      <vt:lpstr>Times New Roman</vt:lpstr>
      <vt:lpstr>Motiv1</vt:lpstr>
      <vt:lpstr>EXOD PIEŠŤANY</vt:lpstr>
      <vt:lpstr>Ľudovít Winter</vt:lpstr>
      <vt:lpstr>Kolonádový most</vt:lpstr>
      <vt:lpstr>Balneologické múzeum Imricha Wintera</vt:lpstr>
      <vt:lpstr>Kúpeľný ostrov</vt:lpstr>
      <vt:lpstr>Thermia Palace a Irma</vt:lpstr>
      <vt:lpstr>Košariská – Múzeum M.R.Štefánika</vt:lpstr>
      <vt:lpstr>Mohyla M.R.Štefánika na Bradle</vt:lpstr>
      <vt:lpstr> Dejinný pamätník Brezová pod Bradlom </vt:lpstr>
      <vt:lpstr>  Múzeum M. R. Štefánika Brezová pod Bradlom</vt:lpstr>
      <vt:lpstr> Hrad Tematín </vt:lpstr>
      <vt:lpstr>Hrad Beckov</vt:lpstr>
      <vt:lpstr>Smolenický zámok</vt:lpstr>
      <vt:lpstr>Jaskyňa Driny Smolenický kras</vt:lpstr>
      <vt:lpstr>Záruby</vt:lpstr>
      <vt:lpstr>Molpír</vt:lpstr>
      <vt:lpstr>Včelovina Smolenice</vt:lpstr>
      <vt:lpstr>Hradisko Valy Bojná</vt:lpstr>
      <vt:lpstr>Ranč pod Babicou</vt:lpstr>
      <vt:lpstr>Miniatúry hradov Podolie</vt:lpstr>
      <vt:lpstr>Čachtický hrad</vt:lpstr>
      <vt:lpstr>Haluzická tiesňava</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 PIEŠŤANY</dc:title>
  <dc:creator>Marcela</dc:creator>
  <cp:lastModifiedBy>Juraj</cp:lastModifiedBy>
  <cp:revision>174</cp:revision>
  <dcterms:created xsi:type="dcterms:W3CDTF">2019-07-23T14:11:22Z</dcterms:created>
  <dcterms:modified xsi:type="dcterms:W3CDTF">2022-03-04T10:56:30Z</dcterms:modified>
</cp:coreProperties>
</file>