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47" r:id="rId5"/>
  </p:sldMasterIdLst>
  <p:notesMasterIdLst>
    <p:notesMasterId r:id="rId26"/>
  </p:notesMasterIdLst>
  <p:sldIdLst>
    <p:sldId id="301" r:id="rId6"/>
    <p:sldId id="258" r:id="rId7"/>
    <p:sldId id="261" r:id="rId8"/>
    <p:sldId id="262" r:id="rId9"/>
    <p:sldId id="26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302" r:id="rId19"/>
    <p:sldId id="292" r:id="rId20"/>
    <p:sldId id="293" r:id="rId21"/>
    <p:sldId id="294" r:id="rId22"/>
    <p:sldId id="295" r:id="rId23"/>
    <p:sldId id="298" r:id="rId24"/>
    <p:sldId id="281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8C7"/>
    <a:srgbClr val="DED9D8"/>
    <a:srgbClr val="D1D3B9"/>
    <a:srgbClr val="D4DEFF"/>
    <a:srgbClr val="D9DDAF"/>
    <a:srgbClr val="9BD197"/>
    <a:srgbClr val="C5CC86"/>
    <a:srgbClr val="4CA046"/>
    <a:srgbClr val="479541"/>
    <a:srgbClr val="58B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5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AC9D-0A08-49ED-9F0E-34FB16BB62D3}" type="datetimeFigureOut">
              <a:rPr lang="sk-SK" smtClean="0"/>
              <a:pPr/>
              <a:t>4. 3. 2022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A2C36-5588-4AE1-B471-F4DAC9FB4A5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316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2C36-5588-4AE1-B471-F4DAC9FB4A53}" type="slidenum">
              <a:rPr lang="sk-SK" smtClean="0"/>
              <a:pPr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066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2C36-5588-4AE1-B471-F4DAC9FB4A53}" type="slidenum">
              <a:rPr lang="sk-SK" smtClean="0">
                <a:solidFill>
                  <a:prstClr val="black"/>
                </a:solidFill>
              </a:rPr>
              <a:pPr/>
              <a:t>12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6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2C36-5588-4AE1-B471-F4DAC9FB4A53}" type="slidenum">
              <a:rPr lang="sk-SK" smtClean="0">
                <a:solidFill>
                  <a:prstClr val="black"/>
                </a:solidFill>
              </a:rPr>
              <a:pPr/>
              <a:t>13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6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2C36-5588-4AE1-B471-F4DAC9FB4A53}" type="slidenum">
              <a:rPr lang="sk-SK" smtClean="0">
                <a:solidFill>
                  <a:prstClr val="black"/>
                </a:solidFill>
              </a:rPr>
              <a:pPr/>
              <a:t>15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6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2C36-5588-4AE1-B471-F4DAC9FB4A53}" type="slidenum">
              <a:rPr lang="sk-SK" smtClean="0">
                <a:solidFill>
                  <a:prstClr val="black"/>
                </a:solidFill>
              </a:rPr>
              <a:pPr/>
              <a:t>16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6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2C36-5588-4AE1-B471-F4DAC9FB4A53}" type="slidenum">
              <a:rPr lang="sk-SK" smtClean="0">
                <a:solidFill>
                  <a:prstClr val="black"/>
                </a:solidFill>
              </a:rPr>
              <a:pPr/>
              <a:t>17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6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2C36-5588-4AE1-B471-F4DAC9FB4A53}" type="slidenum">
              <a:rPr lang="sk-SK" smtClean="0">
                <a:solidFill>
                  <a:prstClr val="black"/>
                </a:solidFill>
              </a:rPr>
              <a:pPr/>
              <a:t>18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6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54B81-0DE7-4626-AA73-7FA4032BDAAD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08637-8EEB-4E8A-80FF-71A63B4C297B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025D-AC45-42F7-90ED-77737EDBAB30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48935A-2075-4648-8A32-50AB6C704D92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60D3B-573E-48EB-927B-77DB0286B6A1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52F21-7C92-4114-BF5C-8F074B48941B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090EA-7D4F-472E-9AB0-307DFA80CFD0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62349-276A-4F19-8D89-FDA02392C6A9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0645D-85D2-4B8B-85F1-C5432AF43A0B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52EE4-950F-4957-ACAE-0B78EDCF556A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520EC-0F3C-4217-925B-8F9349EFCA37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2DA28-1720-45A0-8302-8ECA595C2407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DF585-2884-42EE-A10C-1C17A604768B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6D357-23A2-4465-909F-5679581F2C35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1623-8AAB-431B-9056-DF0D45E70F3E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4536-13D2-4AB1-9B64-F0E13E55B69D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60D3B-573E-48EB-927B-77DB0286B6A1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52F21-7C92-4114-BF5C-8F074B48941B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090EA-7D4F-472E-9AB0-307DFA80CFD0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62349-276A-4F19-8D89-FDA02392C6A9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0645D-85D2-4B8B-85F1-C5432AF43A0B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52EE4-950F-4957-ACAE-0B78EDCF556A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B02B0-7D9E-4FA7-9411-CE673C2B5D6F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520EC-0F3C-4217-925B-8F9349EFCA37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DF585-2884-42EE-A10C-1C17A604768B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6D357-23A2-4465-909F-5679581F2C35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1623-8AAB-431B-9056-DF0D45E70F3E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4536-13D2-4AB1-9B64-F0E13E55B69D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60D3B-573E-48EB-927B-77DB0286B6A1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52F21-7C92-4114-BF5C-8F074B48941B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090EA-7D4F-472E-9AB0-307DFA80CFD0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62349-276A-4F19-8D89-FDA02392C6A9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0645D-85D2-4B8B-85F1-C5432AF43A0B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4FA43-29C4-40D2-9EDC-3BF51EA1F18F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52EE4-950F-4957-ACAE-0B78EDCF556A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520EC-0F3C-4217-925B-8F9349EFCA37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DF585-2884-42EE-A10C-1C17A604768B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6D357-23A2-4465-909F-5679581F2C35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1623-8AAB-431B-9056-DF0D45E70F3E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4536-13D2-4AB1-9B64-F0E13E55B69D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54B81-0DE7-4626-AA73-7FA4032BDAAD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93084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2DA28-1720-45A0-8302-8ECA595C2407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56622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B02B0-7D9E-4FA7-9411-CE673C2B5D6F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43135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4FA43-29C4-40D2-9EDC-3BF51EA1F18F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85183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B9308-4A02-4C9F-A4A6-388BDE2B6348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B9308-4A02-4C9F-A4A6-388BDE2B6348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51660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B8A07-6EDD-44D8-AC68-26AE5087FE74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85231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F2F8-584A-4B2F-9C78-591AF1985A16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06352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C9113-7E96-4B19-8D9D-0ADB34C58484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9354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8F415-FB19-40D7-BD17-E0EB76BF78C8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71421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08637-8EEB-4E8A-80FF-71A63B4C297B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40015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025D-AC45-42F7-90ED-77737EDBAB30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22227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48935A-2075-4648-8A32-50AB6C704D92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2004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B8A07-6EDD-44D8-AC68-26AE5087FE74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F2F8-584A-4B2F-9C78-591AF1985A16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C9113-7E96-4B19-8D9D-0ADB34C58484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8F415-FB19-40D7-BD17-E0EB76BF78C8}" type="slidenum">
              <a:rPr lang="sk-SK">
                <a:solidFill>
                  <a:srgbClr val="000000"/>
                </a:solidFill>
              </a:rPr>
              <a:pPr/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1D3B9"/>
            </a:gs>
            <a:gs pos="0">
              <a:srgbClr val="D4DEFF"/>
            </a:gs>
            <a:gs pos="0">
              <a:srgbClr val="DED9D8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4DCFA7BF-BC31-44ED-B015-932301B38A00}" type="slidenum">
              <a:rPr lang="sk-SK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1D3B9"/>
            </a:gs>
            <a:gs pos="0">
              <a:srgbClr val="D4DEFF"/>
            </a:gs>
            <a:gs pos="0">
              <a:srgbClr val="DED9D8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ED6A4A-E14A-4523-92C3-15B26315C573}" type="slidenum">
              <a:rPr lang="sk-SK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1D3B9"/>
            </a:gs>
            <a:gs pos="0">
              <a:srgbClr val="D4DEFF"/>
            </a:gs>
            <a:gs pos="0">
              <a:srgbClr val="DED9D8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ED6A4A-E14A-4523-92C3-15B26315C573}" type="slidenum">
              <a:rPr lang="sk-SK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1D3B9"/>
            </a:gs>
            <a:gs pos="0">
              <a:srgbClr val="D4DEFF"/>
            </a:gs>
            <a:gs pos="0">
              <a:srgbClr val="DED9D8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ED6A4A-E14A-4523-92C3-15B26315C573}" type="slidenum">
              <a:rPr lang="sk-SK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sk-SK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sk-SK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4DCFA7BF-BC31-44ED-B015-932301B38A00}" type="slidenum">
              <a:rPr lang="sk-SK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</a:pPr>
              <a:t>‹#›</a:t>
            </a:fld>
            <a:endParaRPr lang="sk-SK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2.jpeg"/><Relationship Id="rId5" Type="http://schemas.microsoft.com/office/2007/relationships/hdphoto" Target="../media/hdphoto4.wdp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3.jpe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9.jpeg"/><Relationship Id="rId7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0" Type="http://schemas.openxmlformats.org/officeDocument/2006/relationships/image" Target="../media/image85.png"/><Relationship Id="rId4" Type="http://schemas.microsoft.com/office/2007/relationships/hdphoto" Target="../media/hdphoto7.wdp"/><Relationship Id="rId9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rava.net/sk/blog/karpatske-bukove-pralesy-v-zozname-unesco" TargetMode="External"/><Relationship Id="rId7" Type="http://schemas.openxmlformats.org/officeDocument/2006/relationships/hyperlink" Target="http://www.skonline.sk/skanzen.php?id=28" TargetMode="External"/><Relationship Id="rId2" Type="http://schemas.openxmlformats.org/officeDocument/2006/relationships/hyperlink" Target="http://sk.wikipedia.org/wiki/Bukovsk%C3%A9_vrch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zeumhumenne.sk/historia.html" TargetMode="External"/><Relationship Id="rId5" Type="http://schemas.openxmlformats.org/officeDocument/2006/relationships/hyperlink" Target="http://biokupaliskosnina.sk/" TargetMode="External"/><Relationship Id="rId4" Type="http://schemas.openxmlformats.org/officeDocument/2006/relationships/hyperlink" Target="http://sk.wikipedia.org/wiki/Stu%C5%BE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hyperlink" Target="http://www.panoramio.com/photo/11914928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5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257716" y="116632"/>
            <a:ext cx="8719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							Snina</a:t>
            </a:r>
            <a:endParaRPr lang="sk-SK" sz="4800" b="1" dirty="0">
              <a:solidFill>
                <a:srgbClr val="000000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25" name="Prstenec 24"/>
          <p:cNvSpPr/>
          <p:nvPr/>
        </p:nvSpPr>
        <p:spPr bwMode="auto">
          <a:xfrm>
            <a:off x="7092280" y="2636912"/>
            <a:ext cx="266328" cy="266328"/>
          </a:xfrm>
          <a:prstGeom prst="donut">
            <a:avLst>
              <a:gd name="adj" fmla="val 30504"/>
            </a:avLst>
          </a:prstGeom>
          <a:solidFill>
            <a:srgbClr val="FF0000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endParaRPr lang="sk-SK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32" y="4221088"/>
            <a:ext cx="8775694" cy="244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Výsledok vyhľadávania obrázkov pre dopyt snin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717" y="1593598"/>
            <a:ext cx="1922106" cy="235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ovná spojovacia šípka 2"/>
          <p:cNvCxnSpPr>
            <a:endCxn id="25" idx="6"/>
          </p:cNvCxnSpPr>
          <p:nvPr/>
        </p:nvCxnSpPr>
        <p:spPr bwMode="auto">
          <a:xfrm flipH="1">
            <a:off x="7358608" y="1268760"/>
            <a:ext cx="237728" cy="150131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Rovná spojovacia šípka 4"/>
          <p:cNvCxnSpPr/>
          <p:nvPr/>
        </p:nvCxnSpPr>
        <p:spPr bwMode="auto">
          <a:xfrm flipH="1">
            <a:off x="7271033" y="1124744"/>
            <a:ext cx="613335" cy="14746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2" descr="bez názv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506394"/>
            <a:ext cx="1258700" cy="1440160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2179822" y="764704"/>
            <a:ext cx="6136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800" b="1" dirty="0" smtClean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   Horný </a:t>
            </a:r>
            <a:r>
              <a:rPr lang="sk-SK" sz="4800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Zemplín </a:t>
            </a:r>
            <a:endParaRPr lang="sk-SK" sz="4800" b="1" dirty="0" smtClean="0">
              <a:solidFill>
                <a:srgbClr val="000000"/>
              </a:solidFill>
              <a:latin typeface="Georgia" panose="02040502050405020303" pitchFamily="18" charset="0"/>
              <a:cs typeface="Arial" charset="0"/>
            </a:endParaRPr>
          </a:p>
          <a:p>
            <a:r>
              <a:rPr lang="sk-SK" sz="4800" b="1" dirty="0" err="1" smtClean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Poloniny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9691086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13395" y="285244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Drevené kostolíky</a:t>
            </a:r>
            <a:endParaRPr lang="sk-SK" sz="2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69977" y="808464"/>
            <a:ext cx="87484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Základná konštrukcia všetkých týchto objektov je zrubová. Krytinou stavieb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je drevený šindeľ. Najpoužívanejším stavebným materiálom býval červený smrek, ktorý remeselníci opracovávali sekerou (pílou až v 19. storočí). Stavitelia pravidelne spájali drevené hranoly dubovými klinmi. Stavba spočívala na jednoduchej kamennej podmurovke bez maltového spojiva.</a:t>
            </a:r>
          </a:p>
        </p:txBody>
      </p:sp>
      <p:pic>
        <p:nvPicPr>
          <p:cNvPr id="12" name="Picture 12" descr="C:\Users\lenovo_ntb\Desktop\Snina 2016\P10203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20" y="2428145"/>
            <a:ext cx="2706030" cy="217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394" y="4725144"/>
            <a:ext cx="3033203" cy="195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lokTextu 5"/>
          <p:cNvSpPr txBox="1">
            <a:spLocks noChangeArrowheads="1"/>
          </p:cNvSpPr>
          <p:nvPr/>
        </p:nvSpPr>
        <p:spPr bwMode="auto">
          <a:xfrm>
            <a:off x="287835" y="2441847"/>
            <a:ext cx="1324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Ruský Potok</a:t>
            </a:r>
          </a:p>
        </p:txBody>
      </p:sp>
      <p:pic>
        <p:nvPicPr>
          <p:cNvPr id="16" name="Picture 3" descr="C:\Documents and Settings\iveta\Plocha\Exod Snina - Hámre\EXOD SNINA\DSCF40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188" y="2441847"/>
            <a:ext cx="2632191" cy="274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lokTextu 5"/>
          <p:cNvSpPr txBox="1">
            <a:spLocks noChangeArrowheads="1"/>
          </p:cNvSpPr>
          <p:nvPr/>
        </p:nvSpPr>
        <p:spPr bwMode="auto">
          <a:xfrm>
            <a:off x="4819779" y="5332005"/>
            <a:ext cx="13901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Uličské Krivé</a:t>
            </a:r>
            <a:endParaRPr lang="sk-SK" altLang="sk-SK" sz="16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18" name="Picture 8" descr="C:\Users\lenovo_ntb\Desktop\exod foto\DSCF56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482225"/>
            <a:ext cx="2400135" cy="32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BlokTextu 9"/>
          <p:cNvSpPr txBox="1">
            <a:spLocks noChangeArrowheads="1"/>
          </p:cNvSpPr>
          <p:nvPr/>
        </p:nvSpPr>
        <p:spPr bwMode="auto">
          <a:xfrm>
            <a:off x="6503638" y="2645511"/>
            <a:ext cx="2340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 Pravoslávna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kaplnka </a:t>
            </a:r>
          </a:p>
          <a:p>
            <a:pPr algn="r" eaLnBrk="1" hangingPunct="1"/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mnícha Ihnatija Čokinu</a:t>
            </a:r>
          </a:p>
        </p:txBody>
      </p:sp>
    </p:spTree>
    <p:extLst>
      <p:ext uri="{BB962C8B-B14F-4D97-AF65-F5344CB8AC3E}">
        <p14:creationId xmlns:p14="http://schemas.microsoft.com/office/powerpoint/2010/main" val="40747059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47479" y="272452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Drevené kostolíky</a:t>
            </a:r>
            <a:endParaRPr lang="sk-SK" sz="2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362" y="829140"/>
            <a:ext cx="3866171" cy="222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47479" y="795672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latin typeface="Georgia" panose="02040502050405020303" pitchFamily="18" charset="0"/>
              </a:rPr>
              <a:t>Kalná Roztoka</a:t>
            </a:r>
          </a:p>
        </p:txBody>
      </p:sp>
      <p:sp>
        <p:nvSpPr>
          <p:cNvPr id="3" name="Obdĺžnik 2"/>
          <p:cNvSpPr/>
          <p:nvPr/>
        </p:nvSpPr>
        <p:spPr>
          <a:xfrm>
            <a:off x="247479" y="30559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600" dirty="0" smtClean="0">
                <a:latin typeface="Georgia" panose="02040502050405020303" pitchFamily="18" charset="0"/>
              </a:rPr>
              <a:t>Trojdielna </a:t>
            </a:r>
            <a:r>
              <a:rPr lang="sk-SK" sz="1600" dirty="0">
                <a:latin typeface="Georgia" panose="02040502050405020303" pitchFamily="18" charset="0"/>
              </a:rPr>
              <a:t>zrubová </a:t>
            </a:r>
            <a:r>
              <a:rPr lang="sk-SK" sz="1600" dirty="0" smtClean="0">
                <a:latin typeface="Georgia" panose="02040502050405020303" pitchFamily="18" charset="0"/>
              </a:rPr>
              <a:t>stavba </a:t>
            </a:r>
          </a:p>
          <a:p>
            <a:r>
              <a:rPr lang="sk-SK" sz="1600" dirty="0" smtClean="0">
                <a:latin typeface="Georgia" panose="02040502050405020303" pitchFamily="18" charset="0"/>
              </a:rPr>
              <a:t>s </a:t>
            </a:r>
            <a:r>
              <a:rPr lang="sk-SK" sz="1600" dirty="0">
                <a:latin typeface="Georgia" panose="02040502050405020303" pitchFamily="18" charset="0"/>
              </a:rPr>
              <a:t>polygonálnou </a:t>
            </a:r>
            <a:r>
              <a:rPr lang="sk-SK" sz="1600" dirty="0" smtClean="0">
                <a:latin typeface="Georgia" panose="02040502050405020303" pitchFamily="18" charset="0"/>
              </a:rPr>
              <a:t>oltárnou </a:t>
            </a:r>
            <a:r>
              <a:rPr lang="sk-SK" sz="1600" dirty="0">
                <a:latin typeface="Georgia" panose="02040502050405020303" pitchFamily="18" charset="0"/>
              </a:rPr>
              <a:t>časťou. </a:t>
            </a:r>
            <a:endParaRPr lang="sk-SK" sz="1600" dirty="0" smtClean="0">
              <a:latin typeface="Georgia" panose="02040502050405020303" pitchFamily="18" charset="0"/>
            </a:endParaRPr>
          </a:p>
          <a:p>
            <a:r>
              <a:rPr lang="sk-SK" sz="1600" dirty="0" smtClean="0">
                <a:latin typeface="Georgia" panose="02040502050405020303" pitchFamily="18" charset="0"/>
              </a:rPr>
              <a:t>Zvonku je </a:t>
            </a:r>
            <a:r>
              <a:rPr lang="sk-SK" sz="1600" dirty="0">
                <a:latin typeface="Georgia" panose="02040502050405020303" pitchFamily="18" charset="0"/>
              </a:rPr>
              <a:t>zrub omastený hlinou </a:t>
            </a:r>
            <a:r>
              <a:rPr lang="sk-SK" sz="1600" dirty="0" smtClean="0">
                <a:latin typeface="Georgia" panose="02040502050405020303" pitchFamily="18" charset="0"/>
              </a:rPr>
              <a:t>a </a:t>
            </a:r>
            <a:r>
              <a:rPr lang="sk-SK" sz="1600" dirty="0">
                <a:latin typeface="Georgia" panose="02040502050405020303" pitchFamily="18" charset="0"/>
              </a:rPr>
              <a:t>obielený.  </a:t>
            </a:r>
            <a:endParaRPr lang="sk-SK" sz="1600" dirty="0" smtClean="0">
              <a:latin typeface="Georgia" panose="02040502050405020303" pitchFamily="18" charset="0"/>
            </a:endParaRPr>
          </a:p>
          <a:p>
            <a:r>
              <a:rPr lang="sk-SK" sz="1600" dirty="0" smtClean="0">
                <a:latin typeface="Georgia" panose="02040502050405020303" pitchFamily="18" charset="0"/>
              </a:rPr>
              <a:t>Je </a:t>
            </a:r>
            <a:r>
              <a:rPr lang="sk-SK" sz="1600" dirty="0">
                <a:latin typeface="Georgia" panose="02040502050405020303" pitchFamily="18" charset="0"/>
              </a:rPr>
              <a:t>v tzv. </a:t>
            </a:r>
            <a:r>
              <a:rPr lang="sk-SK" sz="1600" dirty="0" smtClean="0">
                <a:latin typeface="Georgia" panose="02040502050405020303" pitchFamily="18" charset="0"/>
              </a:rPr>
              <a:t>kožuchu.</a:t>
            </a:r>
          </a:p>
        </p:txBody>
      </p:sp>
      <p:pic>
        <p:nvPicPr>
          <p:cNvPr id="20" name="Picture 9" descr="D_Ruska_Bystra_dk_jpg"/>
          <p:cNvPicPr>
            <a:picLocks noChangeAspect="1" noChangeArrowheads="1"/>
          </p:cNvPicPr>
          <p:nvPr/>
        </p:nvPicPr>
        <p:blipFill rotWithShape="1">
          <a:blip r:embed="rId4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9314" y="1268760"/>
            <a:ext cx="3678933" cy="3417809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109314" y="778875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dirty="0">
                <a:solidFill>
                  <a:srgbClr val="000000"/>
                </a:solidFill>
                <a:latin typeface="Georgia" panose="02040502050405020303" pitchFamily="18" charset="0"/>
                <a:ea typeface="Iskoola Pota" pitchFamily="18" charset="0"/>
                <a:cs typeface="Times New Roman" pitchFamily="18" charset="0"/>
              </a:rPr>
              <a:t>Ruská Bystrá </a:t>
            </a:r>
            <a:endParaRPr lang="sk-SK" dirty="0">
              <a:latin typeface="Georgia" panose="02040502050405020303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644008" y="4784435"/>
            <a:ext cx="4258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Georgia" panose="02040502050405020303" pitchFamily="18" charset="0"/>
              </a:rPr>
              <a:t>Dňa 7. júla 2008 bol </a:t>
            </a:r>
            <a:r>
              <a:rPr lang="sk-SK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gréckokatolícky </a:t>
            </a:r>
            <a:r>
              <a:rPr lang="sk-SK" sz="1600" dirty="0">
                <a:solidFill>
                  <a:srgbClr val="000000"/>
                </a:solidFill>
                <a:latin typeface="Georgia" panose="02040502050405020303" pitchFamily="18" charset="0"/>
              </a:rPr>
              <a:t>drevený </a:t>
            </a:r>
            <a:r>
              <a:rPr lang="sk-SK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Chrám </a:t>
            </a:r>
            <a:r>
              <a:rPr lang="sk-SK" sz="1600" dirty="0">
                <a:solidFill>
                  <a:srgbClr val="000000"/>
                </a:solidFill>
                <a:latin typeface="Georgia" panose="02040502050405020303" pitchFamily="18" charset="0"/>
              </a:rPr>
              <a:t>sv. Mikuláša </a:t>
            </a:r>
            <a:r>
              <a:rPr lang="sk-SK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sk-SK" sz="1600" dirty="0" smtClean="0">
                <a:latin typeface="Georgia" panose="02040502050405020303" pitchFamily="18" charset="0"/>
              </a:rPr>
              <a:t>zapísaný </a:t>
            </a:r>
          </a:p>
          <a:p>
            <a:r>
              <a:rPr lang="sk-SK" sz="1600" dirty="0" smtClean="0">
                <a:latin typeface="Georgia" panose="02040502050405020303" pitchFamily="18" charset="0"/>
              </a:rPr>
              <a:t>do </a:t>
            </a:r>
            <a:r>
              <a:rPr lang="sk-SK" sz="1600" dirty="0">
                <a:latin typeface="Georgia" panose="02040502050405020303" pitchFamily="18" charset="0"/>
              </a:rPr>
              <a:t>Zoznamu svetového dedičstva </a:t>
            </a:r>
            <a:r>
              <a:rPr lang="sk-SK" sz="1600" dirty="0" smtClean="0">
                <a:latin typeface="Georgia" panose="02040502050405020303" pitchFamily="18" charset="0"/>
              </a:rPr>
              <a:t>UNESCO</a:t>
            </a:r>
          </a:p>
          <a:p>
            <a:r>
              <a:rPr lang="sk-SK" sz="1600" dirty="0" smtClean="0">
                <a:latin typeface="Georgia" panose="02040502050405020303" pitchFamily="18" charset="0"/>
              </a:rPr>
              <a:t>na </a:t>
            </a:r>
            <a:r>
              <a:rPr lang="sk-SK" sz="1600" dirty="0">
                <a:latin typeface="Georgia" panose="02040502050405020303" pitchFamily="18" charset="0"/>
              </a:rPr>
              <a:t>základe výnimočnej celosvetovej hodnoty.</a:t>
            </a:r>
          </a:p>
        </p:txBody>
      </p:sp>
      <p:pic>
        <p:nvPicPr>
          <p:cNvPr id="21" name="Picture 14" descr="Výsledok vyhľadávania obrázkov pre dopyt topoľ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62" y="4133130"/>
            <a:ext cx="2754313" cy="2506663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ĺžnik 21"/>
          <p:cNvSpPr/>
          <p:nvPr/>
        </p:nvSpPr>
        <p:spPr>
          <a:xfrm>
            <a:off x="3232184" y="4133130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dirty="0" smtClean="0">
                <a:solidFill>
                  <a:srgbClr val="000000"/>
                </a:solidFill>
                <a:latin typeface="Georgia" panose="02040502050405020303" pitchFamily="18" charset="0"/>
                <a:ea typeface="Iskoola Pota" pitchFamily="18" charset="0"/>
                <a:cs typeface="Times New Roman" pitchFamily="18" charset="0"/>
              </a:rPr>
              <a:t>Topoľa</a:t>
            </a:r>
            <a:endParaRPr lang="sk-SK" dirty="0">
              <a:latin typeface="Georgia" panose="02040502050405020303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280682" y="4492047"/>
            <a:ext cx="13633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Georgia" panose="02040502050405020303" pitchFamily="18" charset="0"/>
              </a:rPr>
              <a:t>Grécko-katolícky </a:t>
            </a:r>
            <a:r>
              <a:rPr lang="sk-SK" sz="1600" dirty="0">
                <a:latin typeface="Georgia" panose="02040502050405020303" pitchFamily="18" charset="0"/>
              </a:rPr>
              <a:t>drevený </a:t>
            </a:r>
            <a:r>
              <a:rPr lang="sk-SK" sz="1600" dirty="0" smtClean="0">
                <a:latin typeface="Georgia" panose="02040502050405020303" pitchFamily="18" charset="0"/>
              </a:rPr>
              <a:t>chrám</a:t>
            </a:r>
          </a:p>
          <a:p>
            <a:r>
              <a:rPr lang="sk-SK" sz="1600" dirty="0" smtClean="0">
                <a:latin typeface="Georgia" panose="02040502050405020303" pitchFamily="18" charset="0"/>
              </a:rPr>
              <a:t>sv</a:t>
            </a:r>
            <a:r>
              <a:rPr lang="sk-SK" sz="1600" dirty="0">
                <a:latin typeface="Georgia" panose="02040502050405020303" pitchFamily="18" charset="0"/>
              </a:rPr>
              <a:t>. Michala </a:t>
            </a:r>
            <a:r>
              <a:rPr lang="sk-SK" sz="1600" dirty="0" smtClean="0">
                <a:latin typeface="Georgia" panose="02040502050405020303" pitchFamily="18" charset="0"/>
              </a:rPr>
              <a:t>Archanjela </a:t>
            </a:r>
          </a:p>
          <a:p>
            <a:r>
              <a:rPr lang="sk-SK" sz="1600" dirty="0" smtClean="0">
                <a:latin typeface="Georgia" panose="02040502050405020303" pitchFamily="18" charset="0"/>
              </a:rPr>
              <a:t>z roku 1700.</a:t>
            </a:r>
            <a:endParaRPr lang="sk-SK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432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313395" y="285244"/>
            <a:ext cx="4209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Poloniny</a:t>
            </a:r>
            <a:r>
              <a:rPr lang="sk-SK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- </a:t>
            </a:r>
            <a:r>
              <a:rPr lang="sk-SK" altLang="sk-SK" sz="2000" dirty="0" smtClean="0">
                <a:latin typeface="Georgia" panose="02040502050405020303" pitchFamily="18" charset="0"/>
                <a:ea typeface="Iskoola Pota" pitchFamily="18" charset="0"/>
                <a:cs typeface="Times New Roman" pitchFamily="18" charset="0"/>
              </a:rPr>
              <a:t>divoké </a:t>
            </a:r>
            <a:r>
              <a:rPr lang="sk-SK" altLang="sk-SK" sz="2000" dirty="0">
                <a:latin typeface="Georgia" panose="02040502050405020303" pitchFamily="18" charset="0"/>
                <a:ea typeface="Iskoola Pota" pitchFamily="18" charset="0"/>
                <a:cs typeface="Times New Roman" pitchFamily="18" charset="0"/>
              </a:rPr>
              <a:t>horské lúky</a:t>
            </a:r>
            <a:endParaRPr lang="sk-SK" sz="2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Picture 87" descr="DSC05310"/>
          <p:cNvPicPr>
            <a:picLocks noChangeAspect="1" noChangeArrowheads="1"/>
          </p:cNvPicPr>
          <p:nvPr/>
        </p:nvPicPr>
        <p:blipFill rotWithShape="1"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759" y="3429000"/>
            <a:ext cx="3168650" cy="236784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53759" y="3539953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Georgia" panose="02040502050405020303" pitchFamily="18" charset="0"/>
              </a:rPr>
              <a:t>Riaba skala</a:t>
            </a:r>
            <a:endParaRPr lang="sk-SK" sz="1600" dirty="0"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0120" y="660539"/>
            <a:ext cx="3223521" cy="18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5540790" y="660539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Georgia" panose="02040502050405020303" pitchFamily="18" charset="0"/>
              </a:rPr>
              <a:t>Ďurkovec</a:t>
            </a:r>
            <a:endParaRPr lang="sk-SK" sz="1600" dirty="0">
              <a:latin typeface="Georgia" panose="02040502050405020303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510" y="764704"/>
            <a:ext cx="4365246" cy="255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6375" y="2603849"/>
            <a:ext cx="3207266" cy="176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7524328" y="2603849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Georgia" panose="02040502050405020303" pitchFamily="18" charset="0"/>
              </a:rPr>
              <a:t>Pľaša</a:t>
            </a:r>
            <a:endParaRPr lang="sk-SK" sz="1600" dirty="0">
              <a:latin typeface="Georgia" panose="02040502050405020303" pitchFamily="18" charset="0"/>
            </a:endParaRPr>
          </a:p>
        </p:txBody>
      </p:sp>
      <p:pic>
        <p:nvPicPr>
          <p:cNvPr id="24" name="Picture 46" descr="397px-Kremenec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433060"/>
            <a:ext cx="1600511" cy="2363780"/>
          </a:xfrm>
          <a:prstGeom prst="rect">
            <a:avLst/>
          </a:prstGeom>
          <a:noFill/>
        </p:spPr>
      </p:pic>
      <p:sp>
        <p:nvSpPr>
          <p:cNvPr id="18" name="Obdĺžnik 17"/>
          <p:cNvSpPr/>
          <p:nvPr/>
        </p:nvSpPr>
        <p:spPr>
          <a:xfrm>
            <a:off x="313394" y="5877272"/>
            <a:ext cx="5755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>
                <a:solidFill>
                  <a:srgbClr val="000000"/>
                </a:solidFill>
                <a:latin typeface="Georgia" panose="02040502050405020303" pitchFamily="18" charset="0"/>
              </a:rPr>
              <a:t>Najvyšším vrcholom Bukovských vrchov je Kremenec </a:t>
            </a:r>
            <a:endParaRPr lang="sk-SK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(</a:t>
            </a:r>
            <a:r>
              <a:rPr lang="sk-SK" sz="1600" dirty="0">
                <a:solidFill>
                  <a:srgbClr val="000000"/>
                </a:solidFill>
                <a:latin typeface="Georgia" panose="02040502050405020303" pitchFamily="18" charset="0"/>
              </a:rPr>
              <a:t>1 208 m n. m.), </a:t>
            </a:r>
            <a:r>
              <a:rPr lang="sk-SK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je </a:t>
            </a:r>
            <a:r>
              <a:rPr lang="sk-SK" sz="1600" dirty="0">
                <a:solidFill>
                  <a:srgbClr val="000000"/>
                </a:solidFill>
                <a:latin typeface="Georgia" panose="02040502050405020303" pitchFamily="18" charset="0"/>
              </a:rPr>
              <a:t>najvýchodnejším bodom Slovenskej republiky. </a:t>
            </a:r>
          </a:p>
        </p:txBody>
      </p:sp>
      <p:sp>
        <p:nvSpPr>
          <p:cNvPr id="19" name="Obdĺžnik 18"/>
          <p:cNvSpPr/>
          <p:nvPr/>
        </p:nvSpPr>
        <p:spPr>
          <a:xfrm>
            <a:off x="5579928" y="4437112"/>
            <a:ext cx="3240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>
                <a:solidFill>
                  <a:srgbClr val="000000"/>
                </a:solidFill>
                <a:latin typeface="Georgia" panose="02040502050405020303" pitchFamily="18" charset="0"/>
              </a:rPr>
              <a:t>Na vrchole Kremenca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>
                <a:solidFill>
                  <a:srgbClr val="000000"/>
                </a:solidFill>
                <a:latin typeface="Georgia" panose="02040502050405020303" pitchFamily="18" charset="0"/>
              </a:rPr>
              <a:t>je mohutný kamenný hraničný stĺp, ktorý označuje miesto, kde sa </a:t>
            </a:r>
            <a:r>
              <a:rPr lang="sk-SK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stretávajú Poľsko, Slovensko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a Ukrajina.</a:t>
            </a:r>
            <a:endParaRPr lang="sk-SK" sz="1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073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313395" y="285244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sk-SK" sz="28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Poloniny</a:t>
            </a:r>
            <a:endParaRPr lang="sk-SK" sz="20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95536" y="764768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Pútnické miesto Tri studničky. Každoročne </a:t>
            </a:r>
            <a:endParaRPr lang="sk-SK" altLang="sk-SK" dirty="0" smtClean="0">
              <a:solidFill>
                <a:srgbClr val="000000"/>
              </a:solidFill>
              <a:latin typeface="Georgia" panose="02040502050405020303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dirty="0" smtClean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sa </a:t>
            </a:r>
            <a:r>
              <a:rPr lang="sk-SK" altLang="sk-SK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v areáli vzdialenom od dediny </a:t>
            </a:r>
            <a:r>
              <a:rPr lang="sk-SK" altLang="sk-SK" dirty="0" smtClean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Runina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dirty="0" smtClean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približne dva </a:t>
            </a:r>
            <a:r>
              <a:rPr lang="sk-SK" altLang="sk-SK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kilometre stretávajú veriaci, </a:t>
            </a:r>
            <a:endParaRPr lang="sk-SK" altLang="sk-SK" dirty="0" smtClean="0">
              <a:solidFill>
                <a:srgbClr val="000000"/>
              </a:solidFill>
              <a:latin typeface="Georgia" panose="02040502050405020303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dirty="0" smtClean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aby </a:t>
            </a:r>
            <a:r>
              <a:rPr lang="sk-SK" altLang="sk-SK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si uctili pamiatku Panny Márie, </a:t>
            </a:r>
            <a:endParaRPr lang="sk-SK" altLang="sk-SK" dirty="0" smtClean="0">
              <a:solidFill>
                <a:srgbClr val="000000"/>
              </a:solidFill>
              <a:latin typeface="Georgia" panose="02040502050405020303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dirty="0" smtClean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ktorá </a:t>
            </a:r>
            <a:r>
              <a:rPr lang="sk-SK" altLang="sk-SK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sa údajne zjavila deväťročnému chlapcovi Jurajovi Regulovi v roku 1927 pri pasení kráv.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537" y="2519094"/>
            <a:ext cx="3747802" cy="19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430221" y="2555612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Georgia" panose="02040502050405020303" pitchFamily="18" charset="0"/>
              </a:rPr>
              <a:t>Runina</a:t>
            </a:r>
            <a:endParaRPr lang="sk-SK" sz="1600" dirty="0">
              <a:latin typeface="Georgia" panose="02040502050405020303" pitchFamily="18" charset="0"/>
            </a:endParaRPr>
          </a:p>
        </p:txBody>
      </p:sp>
      <p:pic>
        <p:nvPicPr>
          <p:cNvPr id="17" name="Picture 9" descr="C:\Users\lenovo_ntb\Desktop\Riaba skala\P10506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57037"/>
            <a:ext cx="2588532" cy="311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202051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605166"/>
            <a:ext cx="1944216" cy="306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169" y="4559935"/>
            <a:ext cx="3731170" cy="210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1101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BlokTextu 5"/>
          <p:cNvSpPr txBox="1">
            <a:spLocks noChangeArrowheads="1"/>
          </p:cNvSpPr>
          <p:nvPr/>
        </p:nvSpPr>
        <p:spPr bwMode="auto">
          <a:xfrm>
            <a:off x="206375" y="149225"/>
            <a:ext cx="4679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Iskoola Pota" pitchFamily="18" charset="0"/>
                <a:cs typeface="Times New Roman" pitchFamily="18" charset="0"/>
              </a:rPr>
              <a:t>Poloniny</a:t>
            </a:r>
            <a:r>
              <a:rPr lang="sk-SK" altLang="sk-SK" sz="2800" b="1" dirty="0" smtClean="0">
                <a:solidFill>
                  <a:srgbClr val="000000"/>
                </a:solidFill>
                <a:latin typeface="Georgia" panose="02040502050405020303" pitchFamily="18" charset="0"/>
                <a:ea typeface="Iskoola Pota" pitchFamily="18" charset="0"/>
                <a:cs typeface="Times New Roman" pitchFamily="18" charset="0"/>
              </a:rPr>
              <a:t> - </a:t>
            </a:r>
            <a:r>
              <a:rPr lang="sk-SK" altLang="sk-SK" sz="2800" b="1" dirty="0">
                <a:solidFill>
                  <a:srgbClr val="000000"/>
                </a:solidFill>
                <a:latin typeface="Georgia" panose="02040502050405020303" pitchFamily="18" charset="0"/>
                <a:ea typeface="Iskoola Pota" pitchFamily="18" charset="0"/>
                <a:cs typeface="Times New Roman" pitchFamily="18" charset="0"/>
              </a:rPr>
              <a:t>Nová Sedlica</a:t>
            </a:r>
            <a:endParaRPr lang="sk-SK" altLang="sk-SK" sz="2800" b="1" dirty="0">
              <a:latin typeface="Georgia" panose="02040502050405020303" pitchFamily="18" charset="0"/>
              <a:ea typeface="Iskoola Pota" pitchFamily="18" charset="0"/>
              <a:cs typeface="Times New Roman" pitchFamily="18" charset="0"/>
            </a:endParaRPr>
          </a:p>
        </p:txBody>
      </p:sp>
      <p:sp>
        <p:nvSpPr>
          <p:cNvPr id="41987" name="BlokTextu 6"/>
          <p:cNvSpPr txBox="1">
            <a:spLocks noChangeArrowheads="1"/>
          </p:cNvSpPr>
          <p:nvPr/>
        </p:nvSpPr>
        <p:spPr bwMode="auto">
          <a:xfrm>
            <a:off x="2411413" y="54927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Calibri" pitchFamily="34" charset="0"/>
            </a:endParaRPr>
          </a:p>
        </p:txBody>
      </p:sp>
      <p:pic>
        <p:nvPicPr>
          <p:cNvPr id="41988" name="Picture 2" descr="C:\Users\1-4\Desktop\Fotky Snina JA\IMG_20190324_1056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713" y="952500"/>
            <a:ext cx="1976437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 descr="C:\Users\1-4\Desktop\Fotky Snina JA\IMG_20190324_1055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917575"/>
            <a:ext cx="2382837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1" descr="C:\Users\1-4\Desktop\Fotky Snina JA\IMG_20190324_1057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4121150"/>
            <a:ext cx="225266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2" descr="C:\Users\1-4\Desktop\Fotky Snina JA\IMG_20190324_1057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4581525"/>
            <a:ext cx="34909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23" descr="C:\Users\1-4\Desktop\Fotky Snina JA\IMG_20190324_1134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325" y="273050"/>
            <a:ext cx="3214688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2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833688"/>
            <a:ext cx="2146300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40681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29" y="188640"/>
            <a:ext cx="8664084" cy="260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:\Gazdoran\20160829_1344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26" y="2911296"/>
            <a:ext cx="41052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449485" y="2911296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sk-SK" sz="1600" b="1" dirty="0">
                <a:latin typeface="Georgia" panose="02040502050405020303" pitchFamily="18" charset="0"/>
              </a:rPr>
              <a:t>Vodárenská nádrž Starina</a:t>
            </a:r>
            <a:r>
              <a:rPr lang="sk-SK" altLang="sk-SK" sz="1600" dirty="0">
                <a:latin typeface="Georgia" panose="02040502050405020303" pitchFamily="18" charset="0"/>
              </a:rPr>
              <a:t> je najväčšia </a:t>
            </a:r>
            <a:endParaRPr lang="sk-SK" altLang="sk-SK" sz="1600" dirty="0" smtClean="0">
              <a:latin typeface="Georgia" panose="02040502050405020303" pitchFamily="18" charset="0"/>
            </a:endParaRPr>
          </a:p>
          <a:p>
            <a:r>
              <a:rPr lang="sk-SK" altLang="sk-SK" sz="1600" dirty="0" smtClean="0">
                <a:latin typeface="Georgia" panose="02040502050405020303" pitchFamily="18" charset="0"/>
              </a:rPr>
              <a:t>vodná </a:t>
            </a:r>
            <a:r>
              <a:rPr lang="sk-SK" altLang="sk-SK" sz="1600" dirty="0">
                <a:latin typeface="Georgia" panose="02040502050405020303" pitchFamily="18" charset="0"/>
              </a:rPr>
              <a:t>nádrž na pitnú vodu na Slovensku, </a:t>
            </a:r>
            <a:endParaRPr lang="sk-SK" altLang="sk-SK" sz="1600" dirty="0" smtClean="0">
              <a:latin typeface="Georgia" panose="02040502050405020303" pitchFamily="18" charset="0"/>
            </a:endParaRPr>
          </a:p>
          <a:p>
            <a:r>
              <a:rPr lang="sk-SK" altLang="sk-SK" sz="1600" dirty="0" smtClean="0">
                <a:latin typeface="Georgia" panose="02040502050405020303" pitchFamily="18" charset="0"/>
              </a:rPr>
              <a:t>zároveň je </a:t>
            </a:r>
            <a:r>
              <a:rPr lang="sk-SK" altLang="sk-SK" sz="1600" dirty="0">
                <a:latin typeface="Georgia" panose="02040502050405020303" pitchFamily="18" charset="0"/>
              </a:rPr>
              <a:t>najväčším zdrojom pitnej vody v strednej Európe.</a:t>
            </a:r>
          </a:p>
        </p:txBody>
      </p:sp>
      <p:sp>
        <p:nvSpPr>
          <p:cNvPr id="5" name="Obdĺžnik 4"/>
          <p:cNvSpPr/>
          <p:nvPr/>
        </p:nvSpPr>
        <p:spPr>
          <a:xfrm>
            <a:off x="4445631" y="39586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latin typeface="Georgia" panose="02040502050405020303" pitchFamily="18" charset="0"/>
              </a:rPr>
              <a:t>Výstavbe </a:t>
            </a:r>
            <a:r>
              <a:rPr lang="cs-CZ" sz="1600" dirty="0" smtClean="0">
                <a:latin typeface="Georgia" panose="02040502050405020303" pitchFamily="18" charset="0"/>
              </a:rPr>
              <a:t>predchádzalo </a:t>
            </a:r>
            <a:r>
              <a:rPr lang="cs-CZ" sz="1600" dirty="0">
                <a:latin typeface="Georgia" panose="02040502050405020303" pitchFamily="18" charset="0"/>
              </a:rPr>
              <a:t>vysťahovanie 7 dedín </a:t>
            </a:r>
          </a:p>
          <a:p>
            <a:r>
              <a:rPr lang="cs-CZ" sz="1600" dirty="0">
                <a:latin typeface="Georgia" panose="02040502050405020303" pitchFamily="18" charset="0"/>
              </a:rPr>
              <a:t>z dôvodu ochranného pásma zdroja pitnej vody nad </a:t>
            </a:r>
            <a:r>
              <a:rPr lang="cs-CZ" sz="1600" dirty="0" smtClean="0">
                <a:latin typeface="Georgia" panose="02040502050405020303" pitchFamily="18" charset="0"/>
              </a:rPr>
              <a:t>nádržou. Išlo </a:t>
            </a:r>
            <a:r>
              <a:rPr lang="cs-CZ" sz="1600" dirty="0">
                <a:latin typeface="Georgia" panose="02040502050405020303" pitchFamily="18" charset="0"/>
              </a:rPr>
              <a:t>o </a:t>
            </a:r>
            <a:r>
              <a:rPr lang="cs-CZ" sz="1600" dirty="0" smtClean="0">
                <a:latin typeface="Georgia" panose="02040502050405020303" pitchFamily="18" charset="0"/>
              </a:rPr>
              <a:t>obce</a:t>
            </a:r>
            <a:r>
              <a:rPr lang="cs-CZ" sz="1600" dirty="0">
                <a:latin typeface="Georgia" panose="02040502050405020303" pitchFamily="18" charset="0"/>
              </a:rPr>
              <a:t>: Dara, Ostrožnica, Ruské, Smolník, Starina, Veľká Poľana, Zvala. </a:t>
            </a:r>
            <a:endParaRPr lang="sk-SK" sz="1600" dirty="0">
              <a:latin typeface="Georgia" panose="02040502050405020303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13994" y="5275947"/>
            <a:ext cx="9038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err="1" smtClean="0">
                <a:latin typeface="Georgia" panose="02040502050405020303" pitchFamily="18" charset="0"/>
              </a:rPr>
              <a:t>Gazdoráň</a:t>
            </a:r>
            <a:r>
              <a:rPr lang="sk-SK" sz="1600" dirty="0">
                <a:latin typeface="Georgia" panose="02040502050405020303" pitchFamily="18" charset="0"/>
              </a:rPr>
              <a:t> je prírodná</a:t>
            </a:r>
            <a:r>
              <a:rPr lang="sk-SK" sz="1600" u="sng" dirty="0">
                <a:latin typeface="Georgia" panose="02040502050405020303" pitchFamily="18" charset="0"/>
              </a:rPr>
              <a:t> </a:t>
            </a:r>
            <a:r>
              <a:rPr lang="sk-SK" sz="1600" dirty="0" smtClean="0">
                <a:latin typeface="Georgia" panose="02040502050405020303" pitchFamily="18" charset="0"/>
              </a:rPr>
              <a:t>rezervácia</a:t>
            </a:r>
            <a:r>
              <a:rPr lang="sk-SK" sz="1600" u="sng" dirty="0" smtClean="0">
                <a:latin typeface="Georgia" panose="02040502050405020303" pitchFamily="18" charset="0"/>
              </a:rPr>
              <a:t>. </a:t>
            </a:r>
            <a:r>
              <a:rPr lang="sk-SK" sz="1600" dirty="0" smtClean="0">
                <a:latin typeface="Georgia" panose="02040502050405020303" pitchFamily="18" charset="0"/>
              </a:rPr>
              <a:t>Predmetom </a:t>
            </a:r>
            <a:r>
              <a:rPr lang="sk-SK" sz="1600" dirty="0">
                <a:latin typeface="Georgia" panose="02040502050405020303" pitchFamily="18" charset="0"/>
              </a:rPr>
              <a:t>ochrany je: Ochrana xerotermných lúčnych spoločenstiev na flyšových cergowských vrstvách Bukovských vrchov. </a:t>
            </a:r>
            <a:endParaRPr lang="sk-SK" sz="1600" dirty="0" smtClean="0">
              <a:latin typeface="Georgia" panose="02040502050405020303" pitchFamily="18" charset="0"/>
            </a:endParaRPr>
          </a:p>
          <a:p>
            <a:r>
              <a:rPr lang="sk-SK" sz="1600" dirty="0" smtClean="0">
                <a:latin typeface="Georgia" panose="02040502050405020303" pitchFamily="18" charset="0"/>
              </a:rPr>
              <a:t>Výskyt </a:t>
            </a:r>
            <a:r>
              <a:rPr lang="sk-SK" sz="1600" dirty="0">
                <a:latin typeface="Georgia" panose="02040502050405020303" pitchFamily="18" charset="0"/>
              </a:rPr>
              <a:t>kriticky ohrozeného druhu - čemerice purpurovej a veľmi </a:t>
            </a:r>
            <a:r>
              <a:rPr lang="sk-SK" sz="1600" dirty="0" smtClean="0">
                <a:latin typeface="Georgia" panose="02040502050405020303" pitchFamily="18" charset="0"/>
              </a:rPr>
              <a:t>ohrozeného </a:t>
            </a:r>
            <a:r>
              <a:rPr lang="sk-SK" sz="1600" dirty="0" err="1" smtClean="0">
                <a:latin typeface="Georgia" panose="02040502050405020303" pitchFamily="18" charset="0"/>
              </a:rPr>
              <a:t>vstavača</a:t>
            </a:r>
            <a:r>
              <a:rPr lang="sk-SK" sz="1600" dirty="0" smtClean="0">
                <a:latin typeface="Georgia" panose="02040502050405020303" pitchFamily="18" charset="0"/>
              </a:rPr>
              <a:t> počerného</a:t>
            </a:r>
            <a:r>
              <a:rPr lang="sk-SK" sz="1600" dirty="0">
                <a:latin typeface="Georgia" panose="02040502050405020303" pitchFamily="18" charset="0"/>
              </a:rPr>
              <a:t>.</a:t>
            </a:r>
            <a:r>
              <a:rPr lang="sk-SK" sz="1600" u="sng" dirty="0" smtClean="0">
                <a:latin typeface="Georgia" panose="02040502050405020303" pitchFamily="18" charset="0"/>
              </a:rPr>
              <a:t> </a:t>
            </a:r>
            <a:endParaRPr lang="sk-SK" sz="1600" dirty="0">
              <a:latin typeface="Georgia" panose="02040502050405020303" pitchFamily="18" charset="0"/>
            </a:endParaRPr>
          </a:p>
        </p:txBody>
      </p:sp>
      <p:sp>
        <p:nvSpPr>
          <p:cNvPr id="18" name="Obdĺžnik 1"/>
          <p:cNvSpPr>
            <a:spLocks noChangeArrowheads="1"/>
          </p:cNvSpPr>
          <p:nvPr/>
        </p:nvSpPr>
        <p:spPr bwMode="auto">
          <a:xfrm>
            <a:off x="251520" y="224264"/>
            <a:ext cx="612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800" b="1" dirty="0">
                <a:latin typeface="Georgia" panose="02040502050405020303" pitchFamily="18" charset="0"/>
                <a:ea typeface="Iskoola Pota" pitchFamily="18" charset="0"/>
                <a:cs typeface="Times New Roman" pitchFamily="18" charset="0"/>
              </a:rPr>
              <a:t>Gazdoráň</a:t>
            </a:r>
            <a:r>
              <a:rPr lang="sk-SK" altLang="sk-SK" sz="2800" dirty="0">
                <a:latin typeface="Georgia" panose="02040502050405020303" pitchFamily="18" charset="0"/>
                <a:ea typeface="Iskoola Pota" pitchFamily="18" charset="0"/>
                <a:cs typeface="Times New Roman" pitchFamily="18" charset="0"/>
              </a:rPr>
              <a:t> </a:t>
            </a:r>
            <a:r>
              <a:rPr lang="sk-SK" altLang="sk-SK" sz="2000" dirty="0">
                <a:latin typeface="Georgia" panose="02040502050405020303" pitchFamily="18" charset="0"/>
                <a:ea typeface="Iskoola Pota" pitchFamily="18" charset="0"/>
                <a:cs typeface="Times New Roman" pitchFamily="18" charset="0"/>
              </a:rPr>
              <a:t>– Starinská priehrada</a:t>
            </a:r>
          </a:p>
        </p:txBody>
      </p:sp>
    </p:spTree>
    <p:extLst>
      <p:ext uri="{BB962C8B-B14F-4D97-AF65-F5344CB8AC3E}">
        <p14:creationId xmlns:p14="http://schemas.microsoft.com/office/powerpoint/2010/main" val="7489361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98254" y="4397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>
                <a:latin typeface="Georgia" panose="02040502050405020303" pitchFamily="18" charset="0"/>
              </a:rPr>
              <a:t>Miniskanzen</a:t>
            </a:r>
            <a:r>
              <a:rPr lang="sk-SK" dirty="0">
                <a:latin typeface="Georgia" panose="02040502050405020303" pitchFamily="18" charset="0"/>
              </a:rPr>
              <a:t> – </a:t>
            </a:r>
          </a:p>
          <a:p>
            <a:r>
              <a:rPr lang="sk-SK" dirty="0">
                <a:latin typeface="Georgia" panose="02040502050405020303" pitchFamily="18" charset="0"/>
              </a:rPr>
              <a:t>modely drevených cerkvi v </a:t>
            </a:r>
            <a:r>
              <a:rPr lang="sk-SK" dirty="0" smtClean="0">
                <a:latin typeface="Georgia" panose="02040502050405020303" pitchFamily="18" charset="0"/>
              </a:rPr>
              <a:t> Uliči</a:t>
            </a:r>
            <a:endParaRPr lang="sk-SK" dirty="0">
              <a:latin typeface="Georgia" panose="02040502050405020303" pitchFamily="18" charset="0"/>
            </a:endParaRPr>
          </a:p>
        </p:txBody>
      </p:sp>
      <p:pic>
        <p:nvPicPr>
          <p:cNvPr id="10" name="Picture 8" descr="K:\Fotak11\Fotak\dovolenka\dovolenka1\DSCF25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08367"/>
            <a:ext cx="3168352" cy="2376264"/>
          </a:xfrm>
          <a:prstGeom prst="rect">
            <a:avLst/>
          </a:prstGeom>
          <a:noFill/>
        </p:spPr>
      </p:pic>
      <p:pic>
        <p:nvPicPr>
          <p:cNvPr id="12" name="Picture 5" descr="C:\Users\lenovo_ntb\Desktop\Snina exod 21017\P10407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594" y="4183389"/>
            <a:ext cx="5215814" cy="242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4459222" y="43979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Georgia" panose="02040502050405020303" pitchFamily="18" charset="0"/>
              </a:rPr>
              <a:t>Domček deduška Večerníčka </a:t>
            </a:r>
          </a:p>
          <a:p>
            <a:r>
              <a:rPr lang="sk-SK" dirty="0" smtClean="0">
                <a:latin typeface="Georgia" panose="02040502050405020303" pitchFamily="18" charset="0"/>
              </a:rPr>
              <a:t>v Novej Sedlici</a:t>
            </a:r>
            <a:endParaRPr lang="sk-SK" dirty="0">
              <a:latin typeface="Georgia" panose="02040502050405020303" pitchFamily="18" charset="0"/>
            </a:endParaRPr>
          </a:p>
        </p:txBody>
      </p:sp>
      <p:pic>
        <p:nvPicPr>
          <p:cNvPr id="9220" name="Picture 4" descr="Zobraziť zdrojový obrázo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222" y="1407856"/>
            <a:ext cx="4217595" cy="238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enovo_ntb\Desktop\Snina exod 21017\P104078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407856"/>
            <a:ext cx="4073439" cy="234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49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7" y="260648"/>
            <a:ext cx="345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Georgia" panose="02040502050405020303" pitchFamily="18" charset="0"/>
              </a:rPr>
              <a:t>Vihorlatské vrchy</a:t>
            </a:r>
            <a:endParaRPr lang="sk-SK" sz="2800" b="1" dirty="0">
              <a:latin typeface="Georgia" panose="02040502050405020303" pitchFamily="18" charset="0"/>
            </a:endParaRPr>
          </a:p>
        </p:txBody>
      </p:sp>
      <p:pic>
        <p:nvPicPr>
          <p:cNvPr id="8" name="Picture 2" descr="C:\Users\lenovo_ntb\Desktop\Riaba skala\P10506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07" y="1870085"/>
            <a:ext cx="6384018" cy="21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95537" y="692696"/>
            <a:ext cx="8424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dirty="0" smtClean="0">
                <a:solidFill>
                  <a:srgbClr val="000000"/>
                </a:solidFill>
                <a:latin typeface="Georgia" panose="02040502050405020303" pitchFamily="18" charset="0"/>
              </a:rPr>
              <a:t>- národná </a:t>
            </a:r>
            <a:r>
              <a:rPr lang="sk-SK" dirty="0">
                <a:solidFill>
                  <a:srgbClr val="000000"/>
                </a:solidFill>
                <a:latin typeface="Georgia" panose="02040502050405020303" pitchFamily="18" charset="0"/>
              </a:rPr>
              <a:t>prírodná rezervácia vyhlásená v roku </a:t>
            </a:r>
            <a:r>
              <a:rPr lang="sk-SK" dirty="0" smtClean="0">
                <a:solidFill>
                  <a:srgbClr val="000000"/>
                </a:solidFill>
                <a:latin typeface="Georgia" panose="02040502050405020303" pitchFamily="18" charset="0"/>
              </a:rPr>
              <a:t>1986 patrí </a:t>
            </a:r>
            <a:r>
              <a:rPr lang="sk-SK" dirty="0">
                <a:solidFill>
                  <a:srgbClr val="000000"/>
                </a:solidFill>
                <a:latin typeface="Georgia" panose="02040502050405020303" pitchFamily="18" charset="0"/>
              </a:rPr>
              <a:t>k najlesnatejším pohoriam na Slovensku. Pôvodný prírodný les </a:t>
            </a:r>
            <a:r>
              <a:rPr lang="sk-SK" dirty="0" smtClean="0">
                <a:solidFill>
                  <a:srgbClr val="000000"/>
                </a:solidFill>
                <a:latin typeface="Georgia" panose="02040502050405020303" pitchFamily="18" charset="0"/>
              </a:rPr>
              <a:t>s </a:t>
            </a:r>
            <a:r>
              <a:rPr lang="sk-SK" dirty="0">
                <a:solidFill>
                  <a:srgbClr val="000000"/>
                </a:solidFill>
                <a:latin typeface="Georgia" panose="02040502050405020303" pitchFamily="18" charset="0"/>
              </a:rPr>
              <a:t>tristoročnými jedľami a bukmi spolu s jedinečnými predstaviteľmi živočíšnej ríše vytvárajú nedotknuté zelené ostrovy, aké dnes už de facto nikde na Zemi nejestvujú.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22" y="4077072"/>
            <a:ext cx="3721888" cy="210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863" y="2152169"/>
            <a:ext cx="2006608" cy="336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Users\lenovo_ntb\Desktop\DOVOLENKA 2018\IMG_20180722_0812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022963"/>
            <a:ext cx="2330730" cy="149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6588225" y="1700808"/>
            <a:ext cx="2291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latin typeface="Georgia" panose="02040502050405020303" pitchFamily="18" charset="0"/>
              </a:rPr>
              <a:t>Vihorlat 1076 </a:t>
            </a:r>
            <a:r>
              <a:rPr lang="sk-SK" sz="1600" dirty="0" err="1" smtClean="0">
                <a:latin typeface="Georgia" panose="02040502050405020303" pitchFamily="18" charset="0"/>
              </a:rPr>
              <a:t>m.n.m</a:t>
            </a:r>
            <a:r>
              <a:rPr lang="sk-SK" sz="1600" dirty="0" smtClean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6" name="Obdĺžnik 5"/>
          <p:cNvSpPr/>
          <p:nvPr/>
        </p:nvSpPr>
        <p:spPr>
          <a:xfrm>
            <a:off x="3862310" y="5517232"/>
            <a:ext cx="51741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k-SK" altLang="sk-SK" sz="1600" b="1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Vihorlatit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nový nerast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našli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mineralógovia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neďaleko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vrchu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Vihorlat. Obec, ktorá sa stala typovou lokalitou dala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meno nerastu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. Vihorlatit je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zlúčeninou bizmutu, selénu a telúru.</a:t>
            </a:r>
          </a:p>
        </p:txBody>
      </p:sp>
      <p:cxnSp>
        <p:nvCxnSpPr>
          <p:cNvPr id="3" name="Rovná spojnica 2"/>
          <p:cNvCxnSpPr/>
          <p:nvPr/>
        </p:nvCxnSpPr>
        <p:spPr>
          <a:xfrm flipH="1">
            <a:off x="3363015" y="4077072"/>
            <a:ext cx="3490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3363015" y="407707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687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70074" y="365216"/>
            <a:ext cx="3456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Vihorlatské vrchy</a:t>
            </a:r>
            <a:endParaRPr lang="sk-SK" sz="2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74" y="916833"/>
            <a:ext cx="3965626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199" y="3284984"/>
            <a:ext cx="2380868" cy="317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81582" y="3818874"/>
            <a:ext cx="2045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Morské oko – unikátne jazero, ktoré vzniklo kryhovým zosuvom pôdy </a:t>
            </a:r>
          </a:p>
          <a:p>
            <a:r>
              <a:rPr lang="sk-SK" dirty="0" smtClean="0">
                <a:latin typeface="Georgia" panose="02040502050405020303" pitchFamily="18" charset="0"/>
              </a:rPr>
              <a:t>a prehradením údolia potoka Okna.</a:t>
            </a:r>
            <a:r>
              <a:rPr lang="sk-SK" dirty="0">
                <a:solidFill>
                  <a:srgbClr val="202122"/>
                </a:solidFill>
                <a:latin typeface="Georgia" panose="02040502050405020303" pitchFamily="18" charset="0"/>
              </a:rPr>
              <a:t> </a:t>
            </a:r>
            <a:r>
              <a:rPr lang="sk-SK" dirty="0" smtClean="0">
                <a:solidFill>
                  <a:srgbClr val="202122"/>
                </a:solidFill>
                <a:latin typeface="Georgia" panose="02040502050405020303" pitchFamily="18" charset="0"/>
              </a:rPr>
              <a:t>Jeho hĺbka je 25 m.</a:t>
            </a:r>
            <a:endParaRPr lang="sk-SK" dirty="0">
              <a:latin typeface="Georgia" panose="02040502050405020303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028" y="3284984"/>
            <a:ext cx="1909986" cy="143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999386" y="4982146"/>
            <a:ext cx="2502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Sninský kameň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s bizarnými 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andezitovými bralami 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na vrchole. Má výšku 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1006 m.n.m.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9587" y="950504"/>
            <a:ext cx="4320480" cy="20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7126" y="5508093"/>
            <a:ext cx="1982813" cy="119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63" y="3816927"/>
            <a:ext cx="2254888" cy="169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1844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387415"/>
            <a:ext cx="9144000" cy="247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sus\OneDrive\Počítač\IMG_20190531_1805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5832" y="4387415"/>
            <a:ext cx="1322066" cy="24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88238"/>
            <a:ext cx="2777680" cy="156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lokTextu 6"/>
          <p:cNvSpPr txBox="1">
            <a:spLocks noChangeArrowheads="1"/>
          </p:cNvSpPr>
          <p:nvPr/>
        </p:nvSpPr>
        <p:spPr bwMode="auto">
          <a:xfrm>
            <a:off x="6685832" y="1748540"/>
            <a:ext cx="2274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1600" dirty="0">
                <a:latin typeface="Georgia" panose="02040502050405020303" pitchFamily="18" charset="0"/>
              </a:rPr>
              <a:t>Telekia ozdobná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4387416"/>
            <a:ext cx="1115614" cy="24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948264" y="4018662"/>
            <a:ext cx="2061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Georgia" panose="02040502050405020303" pitchFamily="18" charset="0"/>
              </a:rPr>
              <a:t>Rozchodník biely</a:t>
            </a:r>
            <a:endParaRPr lang="sk-SK" sz="1600" dirty="0">
              <a:latin typeface="Georgia" panose="02040502050405020303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5642" y="3983380"/>
            <a:ext cx="3275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Georgia" panose="02040502050405020303" pitchFamily="18" charset="0"/>
              </a:rPr>
              <a:t>Hostovické lúky a kosatec sibírsky</a:t>
            </a:r>
            <a:endParaRPr lang="sk-SK" sz="1600" dirty="0">
              <a:latin typeface="Georgia" panose="02040502050405020303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258" y="215824"/>
            <a:ext cx="3592286" cy="24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58" y="2093399"/>
            <a:ext cx="3146640" cy="17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06733" y="260648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Zubor</a:t>
            </a:r>
            <a:endParaRPr lang="sk-SK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2041" y="2141257"/>
            <a:ext cx="1728192" cy="186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9280" y="2187435"/>
            <a:ext cx="2396584" cy="179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05410"/>
            <a:ext cx="2008273" cy="150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925551" y="1794183"/>
            <a:ext cx="184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Georgia" panose="02040502050405020303" pitchFamily="18" charset="0"/>
              </a:rPr>
              <a:t>Slizniak karpatský</a:t>
            </a:r>
            <a:endParaRPr lang="sk-SK" sz="1600" dirty="0">
              <a:latin typeface="Georgia" panose="02040502050405020303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554863" y="3983380"/>
            <a:ext cx="2042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Georgia" panose="02040502050405020303" pitchFamily="18" charset="0"/>
              </a:rPr>
              <a:t>Rosička okrúhlolistá</a:t>
            </a:r>
            <a:endParaRPr lang="sk-SK" sz="1600" dirty="0">
              <a:latin typeface="Georgia" panose="02040502050405020303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350898" y="3072251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atin typeface="Georgia" panose="02040502050405020303" pitchFamily="18" charset="0"/>
              </a:rPr>
              <a:t>Endemity</a:t>
            </a:r>
            <a:endParaRPr lang="sk-SK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777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7"/>
          <p:cNvSpPr txBox="1">
            <a:spLocks noChangeArrowheads="1"/>
          </p:cNvSpPr>
          <p:nvPr/>
        </p:nvSpPr>
        <p:spPr bwMode="auto">
          <a:xfrm>
            <a:off x="323527" y="126498"/>
            <a:ext cx="29523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6000" b="1" dirty="0">
                <a:latin typeface="Georgia" panose="02040502050405020303" pitchFamily="18" charset="0"/>
                <a:cs typeface="Times New Roman" pitchFamily="18" charset="0"/>
              </a:rPr>
              <a:t>Snina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1023121"/>
            <a:ext cx="8856984" cy="195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44000">
              <a:spcBef>
                <a:spcPts val="0"/>
              </a:spcBef>
              <a:buFontTx/>
              <a:buNone/>
            </a:pPr>
            <a:r>
              <a:rPr lang="sk-SK" altLang="sk-SK" sz="1600" kern="0" dirty="0" smtClean="0">
                <a:latin typeface="Georgia" panose="02040502050405020303" pitchFamily="18" charset="0"/>
                <a:cs typeface="Times New Roman" pitchFamily="18" charset="0"/>
              </a:rPr>
              <a:t>   </a:t>
            </a:r>
          </a:p>
          <a:p>
            <a:pPr marL="144000">
              <a:spcBef>
                <a:spcPts val="0"/>
              </a:spcBef>
              <a:buFontTx/>
              <a:buNone/>
            </a:pPr>
            <a:r>
              <a:rPr lang="sk-SK" altLang="sk-SK" sz="1600" kern="0" dirty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sk-SK" altLang="sk-SK" sz="1600" kern="0" dirty="0" smtClean="0">
                <a:latin typeface="Georgia" panose="02040502050405020303" pitchFamily="18" charset="0"/>
                <a:cs typeface="Times New Roman" pitchFamily="18" charset="0"/>
              </a:rPr>
              <a:t>  Prvá písomná zmienka o Snine je až z roku 1343, kedy nastala na tomto území </a:t>
            </a:r>
          </a:p>
          <a:p>
            <a:pPr marL="144000">
              <a:spcBef>
                <a:spcPts val="0"/>
              </a:spcBef>
              <a:buFontTx/>
              <a:buNone/>
            </a:pPr>
            <a:r>
              <a:rPr lang="sk-SK" altLang="sk-SK" sz="1600" kern="0" dirty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sk-SK" altLang="sk-SK" sz="1600" kern="0" dirty="0" smtClean="0">
                <a:latin typeface="Georgia" panose="02040502050405020303" pitchFamily="18" charset="0"/>
                <a:cs typeface="Times New Roman" pitchFamily="18" charset="0"/>
              </a:rPr>
              <a:t>  tzv. valašská kolonizácia </a:t>
            </a:r>
            <a:r>
              <a:rPr lang="sk-SK" altLang="sk-SK" sz="1600" kern="0" dirty="0" err="1" smtClean="0">
                <a:latin typeface="Georgia" panose="02040502050405020303" pitchFamily="18" charset="0"/>
                <a:cs typeface="Times New Roman" pitchFamily="18" charset="0"/>
              </a:rPr>
              <a:t>Ruthénmi</a:t>
            </a:r>
            <a:r>
              <a:rPr lang="sk-SK" altLang="sk-SK" sz="1600" kern="0" dirty="0" smtClean="0">
                <a:latin typeface="Georgia" panose="02040502050405020303" pitchFamily="18" charset="0"/>
                <a:cs typeface="Times New Roman" pitchFamily="18" charset="0"/>
              </a:rPr>
              <a:t> – </a:t>
            </a:r>
            <a:r>
              <a:rPr lang="sk-SK" altLang="sk-SK" sz="1600" kern="0" dirty="0" err="1" smtClean="0">
                <a:latin typeface="Georgia" panose="02040502050405020303" pitchFamily="18" charset="0"/>
                <a:cs typeface="Times New Roman" pitchFamily="18" charset="0"/>
              </a:rPr>
              <a:t>Rusínmi</a:t>
            </a:r>
            <a:r>
              <a:rPr lang="sk-SK" altLang="sk-SK" sz="1600" kern="0" dirty="0" smtClean="0">
                <a:latin typeface="Georgia" panose="02040502050405020303" pitchFamily="18" charset="0"/>
                <a:cs typeface="Times New Roman" pitchFamily="18" charset="0"/>
              </a:rPr>
              <a:t>, pastiersko-roľníckym  ľudom. </a:t>
            </a:r>
          </a:p>
          <a:p>
            <a:pPr marL="144000">
              <a:spcBef>
                <a:spcPts val="0"/>
              </a:spcBef>
              <a:buFontTx/>
              <a:buNone/>
            </a:pPr>
            <a:r>
              <a:rPr lang="sk-SK" altLang="sk-SK" sz="1600" kern="0" dirty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sk-SK" altLang="sk-SK" sz="1600" kern="0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</a:p>
          <a:p>
            <a:pPr marL="144000">
              <a:spcBef>
                <a:spcPts val="0"/>
              </a:spcBef>
              <a:buFontTx/>
              <a:buNone/>
            </a:pPr>
            <a:r>
              <a:rPr lang="sk-SK" altLang="sk-SK" sz="1600" kern="0" dirty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sk-SK" altLang="sk-SK" sz="1600" kern="0" dirty="0" smtClean="0">
                <a:latin typeface="Georgia" panose="02040502050405020303" pitchFamily="18" charset="0"/>
                <a:cs typeface="Times New Roman" pitchFamily="18" charset="0"/>
              </a:rPr>
              <a:t> Mesto  Snina ležalo na dôležitej  obchodnej ceste z Uhorska do Haliče, vedúcej dolinou  rieky Cirochy cez  Ruské sedlo.  Táto cesta  bola známa  pod  názvom  Ruská cesta – Porta Rusica. </a:t>
            </a:r>
            <a:br>
              <a:rPr lang="sk-SK" altLang="sk-SK" sz="1600" kern="0" dirty="0" smtClean="0">
                <a:latin typeface="Georgia" panose="02040502050405020303" pitchFamily="18" charset="0"/>
                <a:cs typeface="Times New Roman" pitchFamily="18" charset="0"/>
              </a:rPr>
            </a:br>
            <a:r>
              <a:rPr lang="sk-SK" altLang="sk-SK" sz="1800" kern="0" dirty="0" smtClean="0">
                <a:latin typeface="Georgia" panose="02040502050405020303" pitchFamily="18" charset="0"/>
              </a:rPr>
              <a:t/>
            </a:r>
            <a:br>
              <a:rPr lang="sk-SK" altLang="sk-SK" sz="1800" kern="0" dirty="0" smtClean="0">
                <a:latin typeface="Georgia" panose="02040502050405020303" pitchFamily="18" charset="0"/>
              </a:rPr>
            </a:br>
            <a:endParaRPr lang="sk-SK" altLang="sk-SK" sz="1800" kern="0" dirty="0" smtClean="0">
              <a:latin typeface="Georgia" panose="02040502050405020303" pitchFamily="18" charset="0"/>
            </a:endParaRPr>
          </a:p>
        </p:txBody>
      </p:sp>
      <p:pic>
        <p:nvPicPr>
          <p:cNvPr id="11" name="Picture 2" descr="http://www.centire.com/sites/default/files/kastiel_snina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7" y="2780928"/>
            <a:ext cx="5682486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ĺžnik 11"/>
          <p:cNvSpPr/>
          <p:nvPr/>
        </p:nvSpPr>
        <p:spPr>
          <a:xfrm>
            <a:off x="3131841" y="5805264"/>
            <a:ext cx="5977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Georgia" panose="02040502050405020303" pitchFamily="18" charset="0"/>
              </a:rPr>
              <a:t> Kamenný kašieľ, ktorý dala v roku 1781 postaviť grófka </a:t>
            </a:r>
          </a:p>
          <a:p>
            <a:r>
              <a:rPr lang="sk-SK" sz="1600" dirty="0" smtClean="0">
                <a:latin typeface="Georgia" panose="02040502050405020303" pitchFamily="18" charset="0"/>
              </a:rPr>
              <a:t> Terézia Zichyova-van Dernáthová, vnučka Žigmunda </a:t>
            </a:r>
            <a:r>
              <a:rPr lang="sk-SK" sz="1600" dirty="0" err="1" smtClean="0">
                <a:latin typeface="Georgia" panose="02040502050405020303" pitchFamily="18" charset="0"/>
              </a:rPr>
              <a:t>Drugetha</a:t>
            </a:r>
            <a:r>
              <a:rPr lang="sk-SK" sz="1600" dirty="0" smtClean="0">
                <a:latin typeface="Georgia" panose="02040502050405020303" pitchFamily="18" charset="0"/>
              </a:rPr>
              <a:t>. </a:t>
            </a:r>
            <a:endParaRPr lang="sk-SK" sz="1600" dirty="0">
              <a:latin typeface="Georgia" panose="02040502050405020303" pitchFamily="18" charset="0"/>
            </a:endParaRPr>
          </a:p>
        </p:txBody>
      </p:sp>
      <p:pic>
        <p:nvPicPr>
          <p:cNvPr id="13" name="Picture 3" descr="C:\Users\lenovo_ntb\Desktop\DOVOLENKA 2018\IMG_20180721_1744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775452"/>
            <a:ext cx="2448273" cy="293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lokTextu 7"/>
          <p:cNvSpPr txBox="1">
            <a:spLocks noChangeArrowheads="1"/>
          </p:cNvSpPr>
          <p:nvPr/>
        </p:nvSpPr>
        <p:spPr bwMode="auto">
          <a:xfrm>
            <a:off x="323527" y="5808439"/>
            <a:ext cx="28083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1600" dirty="0" smtClean="0">
                <a:latin typeface="Georgia" panose="02040502050405020303" pitchFamily="18" charset="0"/>
              </a:rPr>
              <a:t> Socha Herkula z roku </a:t>
            </a:r>
            <a:r>
              <a:rPr lang="sk-SK" altLang="sk-SK" sz="1600" dirty="0">
                <a:latin typeface="Georgia" panose="02040502050405020303" pitchFamily="18" charset="0"/>
              </a:rPr>
              <a:t>1841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50465" y="476671"/>
            <a:ext cx="188545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36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Zdroje</a:t>
            </a:r>
          </a:p>
        </p:txBody>
      </p:sp>
      <p:sp>
        <p:nvSpPr>
          <p:cNvPr id="22" name="Obdĺžnik 21"/>
          <p:cNvSpPr/>
          <p:nvPr/>
        </p:nvSpPr>
        <p:spPr>
          <a:xfrm>
            <a:off x="395536" y="119675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1600" dirty="0" smtClean="0">
                <a:solidFill>
                  <a:srgbClr val="000000"/>
                </a:solidFill>
                <a:latin typeface="Georgia" panose="02040502050405020303" pitchFamily="18" charset="0"/>
                <a:hlinkClick r:id="rId2"/>
              </a:rPr>
              <a:t>http://sk.wikipedia.org/wiki/Bukovsk%C3%A9_vrchy</a:t>
            </a:r>
            <a:endParaRPr lang="sk-SK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600" dirty="0" smtClean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http://www.sirava.net/sk/blog/karpatske-bukove-pralesy-v-zozname-unesco</a:t>
            </a:r>
            <a:endParaRPr lang="sk-SK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600" dirty="0" smtClean="0">
                <a:solidFill>
                  <a:srgbClr val="000000"/>
                </a:solidFill>
                <a:latin typeface="Georgia" panose="02040502050405020303" pitchFamily="18" charset="0"/>
                <a:hlinkClick r:id="rId4"/>
              </a:rPr>
              <a:t>http://sk.wikipedia.org/wiki/Stu%C5%BEica</a:t>
            </a:r>
            <a:endParaRPr lang="sk-SK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600" dirty="0" smtClean="0">
                <a:latin typeface="Georgia" panose="02040502050405020303" pitchFamily="18" charset="0"/>
                <a:hlinkClick r:id="rId5"/>
              </a:rPr>
              <a:t>http://biokupaliskosnina.sk/</a:t>
            </a:r>
            <a:endParaRPr lang="sk-SK" sz="1600" dirty="0" smtClean="0">
              <a:latin typeface="Georgia" panose="0204050205040502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600" dirty="0" smtClean="0">
                <a:latin typeface="Georgia" panose="02040502050405020303" pitchFamily="18" charset="0"/>
                <a:hlinkClick r:id="rId6"/>
              </a:rPr>
              <a:t>http://www.muzeumhumenne.sk/historia.html</a:t>
            </a:r>
            <a:endParaRPr lang="sk-SK" sz="1600" dirty="0" smtClean="0">
              <a:latin typeface="Georgia" panose="0204050205040502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600" dirty="0" smtClean="0">
                <a:latin typeface="Georgia" panose="02040502050405020303" pitchFamily="18" charset="0"/>
                <a:hlinkClick r:id="rId7"/>
              </a:rPr>
              <a:t>http://www.skonline.sk/skanzen.php?id=28</a:t>
            </a:r>
            <a:endParaRPr lang="sk-SK" sz="1600" dirty="0" smtClean="0">
              <a:latin typeface="Georgia" panose="0204050205040502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600" dirty="0" smtClean="0">
                <a:latin typeface="Georgia" panose="02040502050405020303" pitchFamily="18" charset="0"/>
              </a:rPr>
              <a:t>Vlastný archív</a:t>
            </a:r>
            <a:endParaRPr lang="sk-SK" sz="1600" dirty="0">
              <a:latin typeface="Georgia" panose="02040502050405020303" pitchFamily="18" charset="0"/>
            </a:endParaRPr>
          </a:p>
        </p:txBody>
      </p:sp>
      <p:sp>
        <p:nvSpPr>
          <p:cNvPr id="2" name="Obdĺžnik 1"/>
          <p:cNvSpPr/>
          <p:nvPr/>
        </p:nvSpPr>
        <p:spPr>
          <a:xfrm rot="10800000" flipV="1">
            <a:off x="539552" y="3536722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Ďakujem za pozornosť</a:t>
            </a:r>
            <a:r>
              <a:rPr lang="sk-SK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.</a:t>
            </a:r>
          </a:p>
        </p:txBody>
      </p:sp>
      <p:sp>
        <p:nvSpPr>
          <p:cNvPr id="3" name="Obdĺžnik 2"/>
          <p:cNvSpPr/>
          <p:nvPr/>
        </p:nvSpPr>
        <p:spPr>
          <a:xfrm rot="10800000" flipV="1">
            <a:off x="4355973" y="4978984"/>
            <a:ext cx="309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Mgr. Iveta </a:t>
            </a:r>
            <a:r>
              <a:rPr lang="sk-SK" b="1" dirty="0" err="1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Cenknerová</a:t>
            </a:r>
            <a:endParaRPr lang="sk-SK" b="1" dirty="0">
              <a:solidFill>
                <a:srgbClr val="000000"/>
              </a:solidFill>
              <a:latin typeface="Georgia" panose="02040502050405020303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ýsledok vyhľadávania obrázkov pre dopyt namestie sn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344487"/>
            <a:ext cx="3960440" cy="243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andrej_smolak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292" y="333330"/>
            <a:ext cx="1398488" cy="140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BlokTextu 4"/>
          <p:cNvSpPr txBox="1">
            <a:spLocks noChangeArrowheads="1"/>
          </p:cNvSpPr>
          <p:nvPr/>
        </p:nvSpPr>
        <p:spPr bwMode="auto">
          <a:xfrm>
            <a:off x="4572000" y="404664"/>
            <a:ext cx="4572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dirty="0" smtClean="0">
                <a:latin typeface="+mn-lt"/>
                <a:cs typeface="Times New Roman" pitchFamily="18" charset="0"/>
              </a:rPr>
              <a:t>	      </a:t>
            </a:r>
            <a:r>
              <a:rPr lang="sk-SK" sz="1600" dirty="0" smtClean="0">
                <a:latin typeface="Georgia" panose="02040502050405020303" pitchFamily="18" charset="0"/>
                <a:cs typeface="Times New Roman" pitchFamily="18" charset="0"/>
              </a:rPr>
              <a:t>začala </a:t>
            </a:r>
            <a:r>
              <a:rPr lang="sk-SK" sz="1600" dirty="0">
                <a:latin typeface="Georgia" panose="02040502050405020303" pitchFamily="18" charset="0"/>
                <a:cs typeface="Times New Roman" pitchFamily="18" charset="0"/>
              </a:rPr>
              <a:t>v Snine pôsobiť </a:t>
            </a:r>
            <a:r>
              <a:rPr lang="sk-SK" sz="1600" dirty="0" smtClean="0">
                <a:latin typeface="Georgia" panose="02040502050405020303" pitchFamily="18" charset="0"/>
                <a:cs typeface="Times New Roman" pitchFamily="18" charset="0"/>
              </a:rPr>
              <a:t>		        v </a:t>
            </a:r>
            <a:r>
              <a:rPr lang="sk-SK" sz="1600" dirty="0">
                <a:latin typeface="Georgia" panose="02040502050405020303" pitchFamily="18" charset="0"/>
                <a:cs typeface="Times New Roman" pitchFamily="18" charset="0"/>
              </a:rPr>
              <a:t>roku 1993 ako filiálka </a:t>
            </a:r>
          </a:p>
          <a:p>
            <a:pPr>
              <a:defRPr/>
            </a:pPr>
            <a:r>
              <a:rPr lang="sk-SK" sz="1600" dirty="0" smtClean="0">
                <a:latin typeface="Georgia" panose="02040502050405020303" pitchFamily="18" charset="0"/>
                <a:cs typeface="Times New Roman" pitchFamily="18" charset="0"/>
              </a:rPr>
              <a:t>	        Galérie </a:t>
            </a:r>
            <a:r>
              <a:rPr lang="sk-SK" sz="1600" dirty="0">
                <a:latin typeface="Georgia" panose="02040502050405020303" pitchFamily="18" charset="0"/>
                <a:cs typeface="Times New Roman" pitchFamily="18" charset="0"/>
              </a:rPr>
              <a:t>MIRO. Okrem </a:t>
            </a:r>
            <a:r>
              <a:rPr lang="sk-SK" sz="1600" dirty="0" smtClean="0">
                <a:latin typeface="Georgia" panose="02040502050405020303" pitchFamily="18" charset="0"/>
                <a:cs typeface="Times New Roman" pitchFamily="18" charset="0"/>
              </a:rPr>
              <a:t>		        súčasných slovenských </a:t>
            </a:r>
          </a:p>
          <a:p>
            <a:pPr>
              <a:defRPr/>
            </a:pPr>
            <a:r>
              <a:rPr lang="sk-SK" sz="1600" dirty="0" smtClean="0">
                <a:latin typeface="Georgia" panose="02040502050405020303" pitchFamily="18" charset="0"/>
                <a:cs typeface="Times New Roman" pitchFamily="18" charset="0"/>
              </a:rPr>
              <a:t>	        a zahraničných autorov vystavovala diela slovenských klasikov </a:t>
            </a:r>
          </a:p>
          <a:p>
            <a:pPr>
              <a:defRPr/>
            </a:pPr>
            <a:r>
              <a:rPr lang="sk-SK" sz="1600" dirty="0" smtClean="0">
                <a:latin typeface="Georgia" panose="02040502050405020303" pitchFamily="18" charset="0"/>
                <a:cs typeface="Times New Roman" pitchFamily="18" charset="0"/>
              </a:rPr>
              <a:t>ako Martin Benka, Ľudovít Fulla, </a:t>
            </a:r>
          </a:p>
          <a:p>
            <a:pPr>
              <a:defRPr/>
            </a:pPr>
            <a:r>
              <a:rPr lang="sk-SK" sz="1600" dirty="0" smtClean="0">
                <a:latin typeface="Georgia" panose="02040502050405020303" pitchFamily="18" charset="0"/>
                <a:cs typeface="Times New Roman" pitchFamily="18" charset="0"/>
              </a:rPr>
              <a:t>Miloš A. Bazovský, Peter J. Kern, </a:t>
            </a:r>
          </a:p>
          <a:p>
            <a:pPr>
              <a:defRPr/>
            </a:pPr>
            <a:r>
              <a:rPr lang="sk-SK" sz="1600" dirty="0" smtClean="0">
                <a:latin typeface="Georgia" panose="02040502050405020303" pitchFamily="18" charset="0"/>
                <a:cs typeface="Times New Roman" pitchFamily="18" charset="0"/>
              </a:rPr>
              <a:t>Cyprián Majerník, William Schiffer, </a:t>
            </a:r>
          </a:p>
          <a:p>
            <a:pPr>
              <a:defRPr/>
            </a:pPr>
            <a:r>
              <a:rPr lang="sk-SK" sz="1600" dirty="0" err="1" smtClean="0">
                <a:latin typeface="Georgia" panose="02040502050405020303" pitchFamily="18" charset="0"/>
                <a:cs typeface="Times New Roman" pitchFamily="18" charset="0"/>
              </a:rPr>
              <a:t>Theodor</a:t>
            </a:r>
            <a:r>
              <a:rPr lang="sk-SK" sz="1600" dirty="0" smtClean="0">
                <a:latin typeface="Georgia" panose="02040502050405020303" pitchFamily="18" charset="0"/>
                <a:cs typeface="Times New Roman" pitchFamily="18" charset="0"/>
              </a:rPr>
              <a:t> Mousson, ale aj svetových umelcov</a:t>
            </a:r>
          </a:p>
          <a:p>
            <a:pPr>
              <a:defRPr/>
            </a:pPr>
            <a:r>
              <a:rPr lang="sk-SK" sz="1600" dirty="0" smtClean="0">
                <a:latin typeface="Georgia" panose="02040502050405020303" pitchFamily="18" charset="0"/>
                <a:cs typeface="Times New Roman" pitchFamily="18" charset="0"/>
              </a:rPr>
              <a:t>ako Jurij Gorbačov, Christo a John Lenon.</a:t>
            </a:r>
            <a:endParaRPr lang="sk-SK" sz="16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608" y="3500780"/>
            <a:ext cx="3180238" cy="236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dĺžnik 5"/>
          <p:cNvSpPr>
            <a:spLocks noChangeArrowheads="1"/>
          </p:cNvSpPr>
          <p:nvPr/>
        </p:nvSpPr>
        <p:spPr bwMode="auto">
          <a:xfrm>
            <a:off x="251521" y="2780928"/>
            <a:ext cx="43204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Plastika Pozdrav (Víťazstvo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mieru) z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roku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1987 </a:t>
            </a:r>
            <a:r>
              <a:rPr lang="sk-SK" altLang="sk-SK" sz="1600" kern="0" dirty="0">
                <a:latin typeface="Georgia" panose="02040502050405020303" pitchFamily="18" charset="0"/>
                <a:cs typeface="Times New Roman" pitchFamily="18" charset="0"/>
              </a:rPr>
              <a:t>–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dielo sochára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Teodora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Baníka.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Dielo 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je odliate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do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bronzu a nachádza sa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v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centre mesta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na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pešej zóne.</a:t>
            </a:r>
          </a:p>
        </p:txBody>
      </p:sp>
      <p:pic>
        <p:nvPicPr>
          <p:cNvPr id="22" name="Picture 4" descr="Snina - fontána na námestí (The Fontains on The Place) by Jaro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4546288"/>
            <a:ext cx="2552865" cy="1877482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0607" y="3933056"/>
            <a:ext cx="2514617" cy="251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BlokTextu 3"/>
          <p:cNvSpPr txBox="1">
            <a:spLocks noChangeArrowheads="1"/>
          </p:cNvSpPr>
          <p:nvPr/>
        </p:nvSpPr>
        <p:spPr bwMode="auto">
          <a:xfrm>
            <a:off x="5613607" y="5958572"/>
            <a:ext cx="34057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         Rímsko-katolícky kostol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        Povýšenia svätého Kríža</a:t>
            </a:r>
            <a:endParaRPr lang="sk-SK" altLang="sk-SK" sz="16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cxnSp>
        <p:nvCxnSpPr>
          <p:cNvPr id="26" name="Rovná spojnica 25"/>
          <p:cNvCxnSpPr/>
          <p:nvPr/>
        </p:nvCxnSpPr>
        <p:spPr>
          <a:xfrm flipH="1" flipV="1">
            <a:off x="971600" y="333330"/>
            <a:ext cx="3460692" cy="71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>
            <a:off x="971600" y="333330"/>
            <a:ext cx="144016" cy="1400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2" descr="http://biokupaliskosnina.sk/wp-content/uploads/2012/08/panorama22_sma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3"/>
            <a:ext cx="5112568" cy="175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79512" y="238533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Georgia" panose="02040502050405020303" pitchFamily="18" charset="0"/>
              </a:rPr>
              <a:t>Snina a okolie</a:t>
            </a:r>
            <a:endParaRPr lang="sk-SK" sz="3200" b="1" dirty="0">
              <a:latin typeface="Georgia" panose="0204050205040502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2911029" cy="175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bdĺžnik 9"/>
          <p:cNvSpPr>
            <a:spLocks noChangeArrowheads="1"/>
          </p:cNvSpPr>
          <p:nvPr/>
        </p:nvSpPr>
        <p:spPr bwMode="auto">
          <a:xfrm>
            <a:off x="179511" y="2636912"/>
            <a:ext cx="83116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Rekreačná oblasť </a:t>
            </a:r>
            <a:r>
              <a:rPr lang="sk-SK" altLang="sk-SK" b="1" dirty="0">
                <a:latin typeface="Georgia" panose="02040502050405020303" pitchFamily="18" charset="0"/>
                <a:cs typeface="Times New Roman" pitchFamily="18" charset="0"/>
              </a:rPr>
              <a:t>Sninské rybníky 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s </a:t>
            </a:r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biokúpaliskom.</a:t>
            </a:r>
            <a:endParaRPr lang="sk-SK" altLang="sk-SK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28" name="BlokTextu 8"/>
          <p:cNvSpPr txBox="1">
            <a:spLocks noChangeArrowheads="1"/>
          </p:cNvSpPr>
          <p:nvPr/>
        </p:nvSpPr>
        <p:spPr bwMode="auto">
          <a:xfrm>
            <a:off x="184380" y="3140968"/>
            <a:ext cx="8708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400" b="1" dirty="0">
                <a:latin typeface="Georgia" panose="02040502050405020303" pitchFamily="18" charset="0"/>
              </a:rPr>
              <a:t>Zemplínske </a:t>
            </a:r>
            <a:r>
              <a:rPr lang="sk-SK" altLang="sk-SK" sz="2400" b="1" dirty="0" smtClean="0">
                <a:latin typeface="Georgia" panose="02040502050405020303" pitchFamily="18" charset="0"/>
              </a:rPr>
              <a:t>Hámre    </a:t>
            </a:r>
            <a:r>
              <a:rPr lang="sk-SK" altLang="sk-SK" sz="2400" dirty="0" smtClean="0">
                <a:latin typeface="Georgia" panose="02040502050405020303" pitchFamily="18" charset="0"/>
              </a:rPr>
              <a:t>Ekomúzeum</a:t>
            </a:r>
            <a:r>
              <a:rPr lang="sk-SK" altLang="sk-SK" sz="1600" dirty="0" smtClean="0">
                <a:latin typeface="Georgia" panose="02040502050405020303" pitchFamily="18" charset="0"/>
              </a:rPr>
              <a:t> </a:t>
            </a:r>
            <a:r>
              <a:rPr lang="sk-SK" altLang="sk-SK" sz="1600" dirty="0">
                <a:latin typeface="Georgia" panose="02040502050405020303" pitchFamily="18" charset="0"/>
              </a:rPr>
              <a:t>-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ťažba,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spracovanie železnej rudy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,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            </a:t>
            </a:r>
          </a:p>
          <a:p>
            <a:pPr eaLnBrk="1" hangingPunct="1"/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                                                                    výroba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dreveného uhlia,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doprava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dreva. </a:t>
            </a:r>
            <a:endParaRPr lang="sk-SK" altLang="sk-SK" sz="1600" dirty="0">
              <a:latin typeface="Georgia" panose="02040502050405020303" pitchFamily="18" charset="0"/>
              <a:ea typeface="Iskoola Pota" pitchFamily="18" charset="0"/>
              <a:cs typeface="Times New Roman" pitchFamily="18" charset="0"/>
            </a:endParaRPr>
          </a:p>
        </p:txBody>
      </p:sp>
      <p:pic>
        <p:nvPicPr>
          <p:cNvPr id="29" name="Picture 7" descr="http://www.severovychod.sk/app/uploads/2015/06/zempl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10349"/>
            <a:ext cx="3017936" cy="14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 descr="C:\Users\lenovo_ntb\Desktop\DOVOLENKA 2018\IMG_20180722_0827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94" y="5177488"/>
            <a:ext cx="2839854" cy="152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531" y="4064721"/>
            <a:ext cx="1967549" cy="26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4072225"/>
            <a:ext cx="1455514" cy="262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Obrázok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678" y="4094742"/>
            <a:ext cx="1876232" cy="260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7"/>
          <p:cNvSpPr>
            <a:spLocks noChangeArrowheads="1"/>
          </p:cNvSpPr>
          <p:nvPr/>
        </p:nvSpPr>
        <p:spPr bwMode="auto">
          <a:xfrm>
            <a:off x="169775" y="188640"/>
            <a:ext cx="83518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400" b="1" dirty="0">
                <a:latin typeface="Georgia" panose="02040502050405020303" pitchFamily="18" charset="0"/>
                <a:cs typeface="Times New Roman" pitchFamily="18" charset="0"/>
              </a:rPr>
              <a:t>Astronomické  </a:t>
            </a:r>
            <a:r>
              <a:rPr lang="sk-SK" altLang="sk-SK" sz="2400" b="1" dirty="0" smtClean="0">
                <a:latin typeface="Georgia" panose="02040502050405020303" pitchFamily="18" charset="0"/>
                <a:cs typeface="Times New Roman" pitchFamily="18" charset="0"/>
              </a:rPr>
              <a:t>observatórium</a:t>
            </a:r>
          </a:p>
          <a:p>
            <a:pPr eaLnBrk="1" hangingPunct="1"/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na 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Kolonickom sedle </a:t>
            </a:r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– 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Park tmavej oblohy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775" y="1095493"/>
            <a:ext cx="447510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1124744"/>
            <a:ext cx="369915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http://www.astrokolonica.sk/joomla15/images/stories/vnt_rapav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1" y="3396343"/>
            <a:ext cx="2265483" cy="321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ĺžnik 10"/>
          <p:cNvSpPr>
            <a:spLocks noChangeArrowheads="1"/>
          </p:cNvSpPr>
          <p:nvPr/>
        </p:nvSpPr>
        <p:spPr bwMode="auto">
          <a:xfrm>
            <a:off x="4345694" y="3405673"/>
            <a:ext cx="20062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Druhý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najväčší ďalekohľad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na Slovensku  </a:t>
            </a:r>
            <a:endParaRPr lang="sk-SK" altLang="sk-SK" sz="16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s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priemerom hlavného </a:t>
            </a:r>
            <a:endParaRPr lang="sk-SK" altLang="sk-SK" sz="16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zrkadla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1 m. </a:t>
            </a:r>
          </a:p>
        </p:txBody>
      </p:sp>
      <p:pic>
        <p:nvPicPr>
          <p:cNvPr id="34" name="Picture 10" descr="C:\Users\lenovo_ntb\Desktop\EXOD FOTKY\20170725_1543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510" y="3405673"/>
            <a:ext cx="1804988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21326" y="3376423"/>
            <a:ext cx="2650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Georgia" panose="02040502050405020303" pitchFamily="18" charset="0"/>
              </a:rPr>
              <a:t>Mobilná Astronomická Rotačná Stanica (M.A.R.S.)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038089" y="6153743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Georgia" panose="02040502050405020303" pitchFamily="18" charset="0"/>
              </a:rPr>
              <a:t>Slnečné hodiny</a:t>
            </a:r>
            <a:endParaRPr lang="sk-SK" sz="16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13395" y="285244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latin typeface="Georgia" panose="02040502050405020303" pitchFamily="18" charset="0"/>
              </a:rPr>
              <a:t>Osadné</a:t>
            </a:r>
            <a:endParaRPr lang="sk-SK" sz="2800" b="1" dirty="0">
              <a:latin typeface="Georgia" panose="02040502050405020303" pitchFamily="18" charset="0"/>
            </a:endParaRPr>
          </a:p>
        </p:txBody>
      </p:sp>
      <p:pic>
        <p:nvPicPr>
          <p:cNvPr id="11" name="Picture 8" descr="Súvisiaci obrázo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865" y="793251"/>
            <a:ext cx="3844212" cy="353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ĺžnik 7"/>
          <p:cNvSpPr>
            <a:spLocks noChangeArrowheads="1"/>
          </p:cNvSpPr>
          <p:nvPr/>
        </p:nvSpPr>
        <p:spPr bwMode="auto">
          <a:xfrm>
            <a:off x="251520" y="4664527"/>
            <a:ext cx="43924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b="1" dirty="0">
                <a:latin typeface="Georgia" panose="02040502050405020303" pitchFamily="18" charset="0"/>
                <a:cs typeface="Times New Roman" pitchFamily="18" charset="0"/>
              </a:rPr>
              <a:t>Krypta Osadné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 je </a:t>
            </a:r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krypta</a:t>
            </a:r>
          </a:p>
          <a:p>
            <a:pPr eaLnBrk="1" hangingPunct="1"/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1025 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vojakov z Prvej svetovej </a:t>
            </a:r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vojny, </a:t>
            </a:r>
          </a:p>
          <a:p>
            <a:pPr eaLnBrk="1" hangingPunct="1"/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ktorá 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sa nachádza pod </a:t>
            </a:r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oltárnou časťou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 </a:t>
            </a:r>
            <a:endParaRPr lang="sk-SK" altLang="sk-SK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eaLnBrk="1" hangingPunct="1"/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pravoslávneho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 chrámu </a:t>
            </a:r>
            <a:endParaRPr lang="sk-SK" altLang="sk-SK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eaLnBrk="1" hangingPunct="1"/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Vznesenia 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Hospodinovho. </a:t>
            </a:r>
            <a:endParaRPr lang="sk-SK" altLang="sk-SK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eaLnBrk="1" hangingPunct="1"/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Je 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najväčším takýmto </a:t>
            </a:r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podchrámovým 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pohrebiskom </a:t>
            </a:r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na 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Slovensku. </a:t>
            </a:r>
          </a:p>
        </p:txBody>
      </p:sp>
      <p:pic>
        <p:nvPicPr>
          <p:cNvPr id="13" name="Picture 9" descr="C:\Users\1-4\Desktop\Fotky Snina JA\IMG_20190531_1725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607771" y="3401698"/>
            <a:ext cx="2126695" cy="376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:\Users\1-4\Desktop\Fotky Snina JA\IMG_20190531_1735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903" y="808464"/>
            <a:ext cx="4500714" cy="298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06087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13395" y="285244"/>
            <a:ext cx="2690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Medzilaborce</a:t>
            </a:r>
            <a:endParaRPr lang="sk-SK" sz="2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C:\Documents and Settings\iveta\Plocha\Exod Snina - Hámre\EXOD SNINA\DSCF41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95" y="908720"/>
            <a:ext cx="2324675" cy="3099567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3003554" y="439132"/>
            <a:ext cx="58889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latin typeface="Georgia" panose="02040502050405020303" pitchFamily="18" charset="0"/>
              </a:rPr>
              <a:t>Chrám svätého </a:t>
            </a:r>
            <a:r>
              <a:rPr lang="sk-SK" sz="2400" dirty="0" smtClean="0">
                <a:latin typeface="Georgia" panose="02040502050405020303" pitchFamily="18" charset="0"/>
              </a:rPr>
              <a:t>Ducha </a:t>
            </a:r>
            <a:r>
              <a:rPr lang="sk-SK" dirty="0" smtClean="0">
                <a:latin typeface="Georgia" panose="02040502050405020303" pitchFamily="18" charset="0"/>
              </a:rPr>
              <a:t>postavený  ako </a:t>
            </a:r>
            <a:r>
              <a:rPr lang="sk-SK" dirty="0">
                <a:latin typeface="Georgia" panose="02040502050405020303" pitchFamily="18" charset="0"/>
              </a:rPr>
              <a:t>pamätník </a:t>
            </a:r>
          </a:p>
          <a:p>
            <a:r>
              <a:rPr lang="sk-SK" dirty="0">
                <a:latin typeface="Georgia" panose="02040502050405020303" pitchFamily="18" charset="0"/>
              </a:rPr>
              <a:t>padlým v oboch </a:t>
            </a:r>
            <a:r>
              <a:rPr lang="sk-SK" dirty="0" smtClean="0">
                <a:latin typeface="Georgia" panose="02040502050405020303" pitchFamily="18" charset="0"/>
              </a:rPr>
              <a:t>svetových vojnách.</a:t>
            </a:r>
            <a:endParaRPr lang="sk-SK" dirty="0">
              <a:latin typeface="Georgia" panose="02040502050405020303" pitchFamily="18" charset="0"/>
            </a:endParaRPr>
          </a:p>
        </p:txBody>
      </p:sp>
      <p:pic>
        <p:nvPicPr>
          <p:cNvPr id="15" name="Picture 10" descr="K:\Fotak11\Leto 2013\DSCF41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54" y="4149080"/>
            <a:ext cx="2400267" cy="2304256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5003694" y="1268760"/>
            <a:ext cx="416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Georgia" panose="02040502050405020303" pitchFamily="18" charset="0"/>
              </a:rPr>
              <a:t>V chráme boli </a:t>
            </a:r>
            <a:r>
              <a:rPr lang="sk-SK" sz="1600" dirty="0" smtClean="0">
                <a:latin typeface="Georgia" panose="02040502050405020303" pitchFamily="18" charset="0"/>
              </a:rPr>
              <a:t>obnovené</a:t>
            </a:r>
            <a:r>
              <a:rPr lang="sk-SK" sz="1600" dirty="0">
                <a:latin typeface="Georgia" panose="02040502050405020303" pitchFamily="18" charset="0"/>
              </a:rPr>
              <a:t> maľby </a:t>
            </a:r>
            <a:endParaRPr lang="sk-SK" sz="1600" dirty="0" smtClean="0">
              <a:latin typeface="Georgia" panose="02040502050405020303" pitchFamily="18" charset="0"/>
            </a:endParaRPr>
          </a:p>
          <a:p>
            <a:r>
              <a:rPr lang="sk-SK" sz="1600" dirty="0" smtClean="0">
                <a:latin typeface="Georgia" panose="02040502050405020303" pitchFamily="18" charset="0"/>
              </a:rPr>
              <a:t>gréckym </a:t>
            </a:r>
            <a:r>
              <a:rPr lang="sk-SK" sz="1600" dirty="0">
                <a:latin typeface="Georgia" panose="02040502050405020303" pitchFamily="18" charset="0"/>
              </a:rPr>
              <a:t>ikonopiscom žijúcim v USA Dimitriosom Leussisom a Dušanom Kandrinčákom </a:t>
            </a:r>
            <a:r>
              <a:rPr lang="sk-SK" sz="1600" dirty="0" smtClean="0">
                <a:latin typeface="Georgia" panose="02040502050405020303" pitchFamily="18" charset="0"/>
              </a:rPr>
              <a:t>z </a:t>
            </a:r>
            <a:r>
              <a:rPr lang="sk-SK" sz="1600" dirty="0">
                <a:latin typeface="Georgia" panose="02040502050405020303" pitchFamily="18" charset="0"/>
              </a:rPr>
              <a:t>Medzilaboriec. </a:t>
            </a:r>
            <a:endParaRPr lang="sk-SK" sz="1600" dirty="0" smtClean="0">
              <a:latin typeface="Georgia" panose="02040502050405020303" pitchFamily="18" charset="0"/>
            </a:endParaRPr>
          </a:p>
          <a:p>
            <a:r>
              <a:rPr lang="sk-SK" sz="1600" dirty="0" smtClean="0">
                <a:latin typeface="Georgia" panose="02040502050405020303" pitchFamily="18" charset="0"/>
              </a:rPr>
              <a:t>Za </a:t>
            </a:r>
            <a:r>
              <a:rPr lang="sk-SK" sz="1600" dirty="0">
                <a:latin typeface="Georgia" panose="02040502050405020303" pitchFamily="18" charset="0"/>
              </a:rPr>
              <a:t>obdobie štyroch rokov </a:t>
            </a:r>
            <a:r>
              <a:rPr lang="sk-SK" sz="1600" dirty="0" smtClean="0">
                <a:latin typeface="Georgia" panose="02040502050405020303" pitchFamily="18" charset="0"/>
              </a:rPr>
              <a:t>na </a:t>
            </a:r>
            <a:r>
              <a:rPr lang="sk-SK" sz="1600" dirty="0">
                <a:latin typeface="Georgia" panose="02040502050405020303" pitchFamily="18" charset="0"/>
              </a:rPr>
              <a:t>ploche </a:t>
            </a:r>
            <a:endParaRPr lang="sk-SK" sz="1600" dirty="0" smtClean="0">
              <a:latin typeface="Georgia" panose="02040502050405020303" pitchFamily="18" charset="0"/>
            </a:endParaRPr>
          </a:p>
          <a:p>
            <a:r>
              <a:rPr lang="sk-SK" sz="1600" dirty="0" smtClean="0">
                <a:latin typeface="Georgia" panose="02040502050405020303" pitchFamily="18" charset="0"/>
              </a:rPr>
              <a:t>1 </a:t>
            </a:r>
            <a:r>
              <a:rPr lang="sk-SK" sz="1600" dirty="0">
                <a:latin typeface="Georgia" panose="02040502050405020303" pitchFamily="18" charset="0"/>
              </a:rPr>
              <a:t>600 m² </a:t>
            </a:r>
            <a:r>
              <a:rPr lang="sk-SK" sz="1600" dirty="0" smtClean="0">
                <a:latin typeface="Georgia" panose="02040502050405020303" pitchFamily="18" charset="0"/>
              </a:rPr>
              <a:t>stvárnili tristopäťdesiat</a:t>
            </a:r>
            <a:r>
              <a:rPr lang="sk-SK" sz="1600" dirty="0">
                <a:latin typeface="Georgia" panose="02040502050405020303" pitchFamily="18" charset="0"/>
              </a:rPr>
              <a:t> ikon</a:t>
            </a:r>
            <a:r>
              <a:rPr lang="sk-SK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16" name="Picture 9" descr="K:\Fotak11\Leto 2013\DSCF41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474" y="1177796"/>
            <a:ext cx="2212219" cy="2830491"/>
          </a:xfrm>
          <a:prstGeom prst="rect">
            <a:avLst/>
          </a:prstGeom>
          <a:noFill/>
        </p:spPr>
      </p:pic>
      <p:pic>
        <p:nvPicPr>
          <p:cNvPr id="18" name="Obrázok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006" y="4167830"/>
            <a:ext cx="1618661" cy="242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C:\Users\lenovo_ntb\Desktop\Maj 2017\Andy Warhol\DSCF412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988" y="4149080"/>
            <a:ext cx="4122306" cy="163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C:\Documents and Settings\iveta\Plocha\Exod Snina - Hámre\EXOD SNINA\DSCF4157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7360" y="2915020"/>
            <a:ext cx="3024336" cy="123406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070434" y="5853171"/>
            <a:ext cx="4102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sk-SK" sz="1600" dirty="0">
                <a:latin typeface="Georgia" panose="02040502050405020303" pitchFamily="18" charset="0"/>
              </a:rPr>
              <a:t>Narodil sa ako </a:t>
            </a:r>
            <a:r>
              <a:rPr lang="sk-SK" altLang="sk-SK" sz="1600" b="1" dirty="0">
                <a:latin typeface="Georgia" panose="02040502050405020303" pitchFamily="18" charset="0"/>
              </a:rPr>
              <a:t>Andrew Warhola</a:t>
            </a:r>
            <a:r>
              <a:rPr lang="sk-SK" altLang="sk-SK" sz="1600" dirty="0">
                <a:latin typeface="Georgia" panose="02040502050405020303" pitchFamily="18" charset="0"/>
              </a:rPr>
              <a:t> </a:t>
            </a:r>
            <a:endParaRPr lang="sk-SK" altLang="sk-SK" sz="1600" dirty="0" smtClean="0">
              <a:latin typeface="Georgia" panose="02040502050405020303" pitchFamily="18" charset="0"/>
            </a:endParaRPr>
          </a:p>
          <a:p>
            <a:r>
              <a:rPr lang="sk-SK" altLang="sk-SK" sz="1600" dirty="0" smtClean="0">
                <a:latin typeface="Georgia" panose="02040502050405020303" pitchFamily="18" charset="0"/>
              </a:rPr>
              <a:t>americkým </a:t>
            </a:r>
            <a:r>
              <a:rPr lang="sk-SK" altLang="sk-SK" sz="1600" dirty="0">
                <a:latin typeface="Georgia" panose="02040502050405020303" pitchFamily="18" charset="0"/>
              </a:rPr>
              <a:t>prisťahovalcom </a:t>
            </a:r>
            <a:endParaRPr lang="sk-SK" altLang="sk-SK" sz="1600" dirty="0" smtClean="0">
              <a:latin typeface="Georgia" panose="02040502050405020303" pitchFamily="18" charset="0"/>
            </a:endParaRPr>
          </a:p>
          <a:p>
            <a:r>
              <a:rPr lang="sk-SK" altLang="sk-SK" sz="1600" dirty="0" smtClean="0">
                <a:latin typeface="Georgia" panose="02040502050405020303" pitchFamily="18" charset="0"/>
              </a:rPr>
              <a:t>rusínskej</a:t>
            </a:r>
            <a:r>
              <a:rPr lang="sk-SK" altLang="sk-SK" sz="1600" dirty="0">
                <a:latin typeface="Georgia" panose="02040502050405020303" pitchFamily="18" charset="0"/>
              </a:rPr>
              <a:t> </a:t>
            </a:r>
            <a:r>
              <a:rPr lang="sk-SK" altLang="sk-SK" sz="1600" dirty="0" smtClean="0">
                <a:latin typeface="Georgia" panose="02040502050405020303" pitchFamily="18" charset="0"/>
              </a:rPr>
              <a:t>národnosti z dediny</a:t>
            </a:r>
            <a:r>
              <a:rPr lang="sk-SK" altLang="sk-SK" sz="1600" dirty="0">
                <a:latin typeface="Georgia" panose="02040502050405020303" pitchFamily="18" charset="0"/>
              </a:rPr>
              <a:t> </a:t>
            </a:r>
            <a:r>
              <a:rPr lang="sk-SK" altLang="sk-SK" sz="1600" dirty="0" smtClean="0">
                <a:latin typeface="Georgia" panose="02040502050405020303" pitchFamily="18" charset="0"/>
              </a:rPr>
              <a:t>Miková.</a:t>
            </a:r>
            <a:r>
              <a:rPr lang="sk-SK" altLang="sk-SK" sz="1600" dirty="0">
                <a:latin typeface="Georgia" panose="020405020504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74212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13395" y="285244"/>
            <a:ext cx="252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Krásny Brod</a:t>
            </a:r>
            <a:endParaRPr lang="sk-SK" sz="2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45932" y="791428"/>
            <a:ext cx="7642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sk-SK" sz="2400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sk-SK" altLang="sk-SK" sz="2400" dirty="0" err="1" smtClean="0">
                <a:latin typeface="Georgia" panose="02040502050405020303" pitchFamily="18" charset="0"/>
                <a:cs typeface="Times New Roman" pitchFamily="18" charset="0"/>
              </a:rPr>
              <a:t>Monastier</a:t>
            </a:r>
            <a:r>
              <a:rPr lang="sk-SK" altLang="sk-SK" sz="2400" dirty="0">
                <a:latin typeface="Georgia" panose="02040502050405020303" pitchFamily="18" charset="0"/>
                <a:cs typeface="Times New Roman" pitchFamily="18" charset="0"/>
              </a:rPr>
              <a:t> 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 - kláštor mníchov </a:t>
            </a:r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východného 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obradu </a:t>
            </a:r>
            <a:endParaRPr lang="sk-SK" altLang="sk-SK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r>
              <a:rPr lang="sk-SK" altLang="sk-SK" dirty="0" smtClean="0">
                <a:latin typeface="Georgia" panose="02040502050405020303" pitchFamily="18" charset="0"/>
                <a:cs typeface="Times New Roman" pitchFamily="18" charset="0"/>
              </a:rPr>
              <a:t> s 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Krásnobrodskou Madonou</a:t>
            </a:r>
          </a:p>
        </p:txBody>
      </p:sp>
      <p:pic>
        <p:nvPicPr>
          <p:cNvPr id="13" name="Picture 2" descr="C:\Users\lenovo_ntb\Desktop\Snina exod 21017\P10408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183" y="3735906"/>
            <a:ext cx="4290289" cy="281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C:\Users\1-4\Desktop\Fotky Snina JA\IMG_20190725_1328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83924"/>
            <a:ext cx="2376264" cy="300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K:\Fotak11\Fotak\dovolenka\dovolenka1\DSCF25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58032"/>
            <a:ext cx="36718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:\Users\1-4\Desktop\Fotky Snina JA\IMG_20190725_1336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798" y="1273746"/>
            <a:ext cx="159637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3087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13395" y="285244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Humenné</a:t>
            </a:r>
            <a:endParaRPr lang="sk-SK" sz="2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:\Users\lenovo_ntb\Desktop\Snina exod 21017\P1040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95" y="791553"/>
            <a:ext cx="4135151" cy="224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588634" y="685354"/>
            <a:ext cx="455536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Georgia" panose="02040502050405020303" pitchFamily="18" charset="0"/>
              </a:rPr>
              <a:t>sa prvý raz spomína roku 1449 a neskôr sa spája s osudom rodiny Drugethovcov, ktorí vytvorili v tejto lokalite sídlo veľkého feudálneho panstva. Na </a:t>
            </a:r>
            <a:r>
              <a:rPr lang="sk-SK" sz="1600" dirty="0" smtClean="0">
                <a:latin typeface="Georgia" panose="02040502050405020303" pitchFamily="18" charset="0"/>
              </a:rPr>
              <a:t>jeho mieste </a:t>
            </a:r>
            <a:r>
              <a:rPr lang="sk-SK" sz="1600" dirty="0">
                <a:latin typeface="Georgia" panose="02040502050405020303" pitchFamily="18" charset="0"/>
              </a:rPr>
              <a:t>stála pravdepodobne už v 12.-13. storočí </a:t>
            </a:r>
            <a:r>
              <a:rPr lang="sk-SK" sz="1600" dirty="0" smtClean="0">
                <a:latin typeface="Georgia" panose="02040502050405020303" pitchFamily="18" charset="0"/>
              </a:rPr>
              <a:t> </a:t>
            </a:r>
            <a:r>
              <a:rPr lang="sk-SK" sz="1600" dirty="0">
                <a:latin typeface="Georgia" panose="02040502050405020303" pitchFamily="18" charset="0"/>
              </a:rPr>
              <a:t>stredoveká pevnosť, tzv. vodný </a:t>
            </a:r>
            <a:r>
              <a:rPr lang="sk-SK" sz="1600" dirty="0" smtClean="0">
                <a:latin typeface="Georgia" panose="02040502050405020303" pitchFamily="18" charset="0"/>
              </a:rPr>
              <a:t>hrad.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Pôvodne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renesančný kaštieľ z roku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1610 koncom </a:t>
            </a:r>
          </a:p>
          <a:p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19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. storočia </a:t>
            </a:r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Andrášiovci prestavali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podľa vzoru francúzskych barokových zámkov. Je to jedna </a:t>
            </a:r>
            <a:endParaRPr lang="sk-SK" altLang="sk-SK" sz="16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r>
              <a:rPr lang="sk-SK" altLang="sk-SK" sz="1600" dirty="0" smtClean="0">
                <a:latin typeface="Georgia" panose="02040502050405020303" pitchFamily="18" charset="0"/>
                <a:cs typeface="Times New Roman" pitchFamily="18" charset="0"/>
              </a:rPr>
              <a:t>z </a:t>
            </a:r>
            <a:r>
              <a:rPr lang="sk-SK" altLang="sk-SK" sz="1600" dirty="0">
                <a:latin typeface="Georgia" panose="02040502050405020303" pitchFamily="18" charset="0"/>
                <a:cs typeface="Times New Roman" pitchFamily="18" charset="0"/>
              </a:rPr>
              <a:t>najväčších a najrozľahlejších stavieb </a:t>
            </a:r>
            <a:r>
              <a:rPr lang="sk-SK" altLang="sk-SK" dirty="0">
                <a:latin typeface="Georgia" panose="02040502050405020303" pitchFamily="18" charset="0"/>
                <a:cs typeface="Times New Roman" pitchFamily="18" charset="0"/>
              </a:rPr>
              <a:t>kaštielneho typu na Slovensku.</a:t>
            </a:r>
            <a:endParaRPr lang="sk-SK" dirty="0">
              <a:latin typeface="Georgia" panose="02040502050405020303" pitchFamily="18" charset="0"/>
            </a:endParaRPr>
          </a:p>
          <a:p>
            <a:endParaRPr lang="sk-SK" sz="1600" dirty="0">
              <a:latin typeface="Georgia" panose="02040502050405020303" pitchFamily="18" charset="0"/>
            </a:endParaRPr>
          </a:p>
        </p:txBody>
      </p:sp>
      <p:sp>
        <p:nvSpPr>
          <p:cNvPr id="10" name="BlokTextu 9"/>
          <p:cNvSpPr txBox="1">
            <a:spLocks noChangeArrowheads="1"/>
          </p:cNvSpPr>
          <p:nvPr/>
        </p:nvSpPr>
        <p:spPr bwMode="auto">
          <a:xfrm>
            <a:off x="4572000" y="285244"/>
            <a:ext cx="2745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b="1" dirty="0">
                <a:latin typeface="Georgia" panose="02040502050405020303" pitchFamily="18" charset="0"/>
                <a:ea typeface="Iskoola Pota" pitchFamily="18" charset="0"/>
                <a:cs typeface="Times New Roman" pitchFamily="18" charset="0"/>
              </a:rPr>
              <a:t>Zámok</a:t>
            </a:r>
            <a:r>
              <a:rPr lang="sk-SK" altLang="sk-SK" sz="2000" b="1" dirty="0">
                <a:latin typeface="Georgia" panose="02040502050405020303" pitchFamily="18" charset="0"/>
                <a:ea typeface="Iskoola Pota" pitchFamily="18" charset="0"/>
                <a:cs typeface="Times New Roman" pitchFamily="18" charset="0"/>
              </a:rPr>
              <a:t> Drugetovcov</a:t>
            </a:r>
          </a:p>
        </p:txBody>
      </p:sp>
      <p:pic>
        <p:nvPicPr>
          <p:cNvPr id="14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67" y="3501008"/>
            <a:ext cx="15393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lenovo_ntb\Desktop\Snina exod 21017\P10408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687" y="4081894"/>
            <a:ext cx="42910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851925" y="3383992"/>
            <a:ext cx="273671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latin typeface="Georgia" panose="02040502050405020303" pitchFamily="18" charset="0"/>
              </a:rPr>
              <a:t>Dobrý vojak </a:t>
            </a:r>
            <a:r>
              <a:rPr lang="sk-SK" b="1" dirty="0" smtClean="0">
                <a:latin typeface="Georgia" panose="02040502050405020303" pitchFamily="18" charset="0"/>
              </a:rPr>
              <a:t>Švejk </a:t>
            </a:r>
            <a:r>
              <a:rPr lang="sk-SK" sz="1600" dirty="0">
                <a:solidFill>
                  <a:srgbClr val="000000"/>
                </a:solidFill>
                <a:latin typeface="Georgia" panose="02040502050405020303" pitchFamily="18" charset="0"/>
              </a:rPr>
              <a:t>Kamenná kópia nezabudnuteľného obrázku Josefa Ladu stojí </a:t>
            </a:r>
            <a:endParaRPr lang="sk-SK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sk-SK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na </a:t>
            </a:r>
            <a:r>
              <a:rPr lang="sk-SK" sz="1600" dirty="0">
                <a:solidFill>
                  <a:srgbClr val="000000"/>
                </a:solidFill>
                <a:latin typeface="Georgia" panose="02040502050405020303" pitchFamily="18" charset="0"/>
              </a:rPr>
              <a:t>železničnej stanici </a:t>
            </a:r>
            <a:endParaRPr lang="sk-SK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pri </a:t>
            </a:r>
            <a:r>
              <a:rPr lang="sk-SK" sz="1600" dirty="0">
                <a:solidFill>
                  <a:srgbClr val="000000"/>
                </a:solidFill>
                <a:latin typeface="Georgia" panose="02040502050405020303" pitchFamily="18" charset="0"/>
              </a:rPr>
              <a:t>historickej </a:t>
            </a:r>
            <a:r>
              <a:rPr lang="sk-SK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studni, </a:t>
            </a:r>
            <a:r>
              <a:rPr lang="sk-SK" altLang="sk-SK" sz="16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z</a:t>
            </a:r>
            <a:r>
              <a:rPr lang="sk-SK" altLang="sk-SK" sz="16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 ktorej pri jeho </a:t>
            </a:r>
            <a:r>
              <a:rPr lang="sk-SK" altLang="sk-SK" sz="16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pamätnej </a:t>
            </a:r>
            <a:r>
              <a:rPr lang="sk-SK" altLang="sk-SK" sz="16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návšteve </a:t>
            </a:r>
            <a:r>
              <a:rPr lang="sk-SK" altLang="sk-SK" sz="16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v</a:t>
            </a:r>
            <a:r>
              <a:rPr lang="sk-SK" altLang="sk-SK" sz="16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 Humennom </a:t>
            </a:r>
            <a:endParaRPr lang="sk-SK" altLang="sk-SK" sz="1600" dirty="0" smtClean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160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na </a:t>
            </a:r>
            <a:r>
              <a:rPr lang="sk-SK" altLang="sk-SK" sz="16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začiatku 20. storočia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16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tiekla ,,znamenitá železitá voda“. </a:t>
            </a:r>
          </a:p>
          <a:p>
            <a:endParaRPr lang="sk-SK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715687" y="3696864"/>
            <a:ext cx="4929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latin typeface="Georgia" panose="02040502050405020303" pitchFamily="18" charset="0"/>
              </a:rPr>
              <a:t>Expozícia ľudovej </a:t>
            </a:r>
            <a:r>
              <a:rPr lang="sk-SK" b="1" dirty="0" smtClean="0">
                <a:latin typeface="Georgia" panose="02040502050405020303" pitchFamily="18" charset="0"/>
              </a:rPr>
              <a:t>architektúry</a:t>
            </a:r>
            <a:endParaRPr lang="sk-SK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304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Vlastná 2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212167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dvolený návrh">
  <a:themeElements>
    <a:clrScheme name="Vlastná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2D2D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99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dvolený návrh">
  <a:themeElements>
    <a:clrScheme name="Vlastná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99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redvolený návrh">
  <a:themeElements>
    <a:clrScheme name="Vlastná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99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Predvolený návrh">
  <a:themeElements>
    <a:clrScheme name="Vlastná 2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212167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618</Words>
  <Application>Microsoft Office PowerPoint</Application>
  <PresentationFormat>Prezentácia na obrazovke (4:3)</PresentationFormat>
  <Paragraphs>152</Paragraphs>
  <Slides>20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5</vt:i4>
      </vt:variant>
      <vt:variant>
        <vt:lpstr>Nadpisy snímok</vt:lpstr>
      </vt:variant>
      <vt:variant>
        <vt:i4>20</vt:i4>
      </vt:variant>
    </vt:vector>
  </HeadingPairs>
  <TitlesOfParts>
    <vt:vector size="31" baseType="lpstr">
      <vt:lpstr>Arial</vt:lpstr>
      <vt:lpstr>Calibri</vt:lpstr>
      <vt:lpstr>Georgia</vt:lpstr>
      <vt:lpstr>Iskoola Pota</vt:lpstr>
      <vt:lpstr>Times New Roman</vt:lpstr>
      <vt:lpstr>Wingdings</vt:lpstr>
      <vt:lpstr>Predvolený návrh</vt:lpstr>
      <vt:lpstr>2_Predvolený návrh</vt:lpstr>
      <vt:lpstr>3_Predvolený návrh</vt:lpstr>
      <vt:lpstr>4_Predvolený návrh</vt:lpstr>
      <vt:lpstr>6_Predvolený návrh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Název společnosti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Vaše jméno</dc:creator>
  <cp:lastModifiedBy>Juraj</cp:lastModifiedBy>
  <cp:revision>139</cp:revision>
  <dcterms:created xsi:type="dcterms:W3CDTF">2014-06-04T17:07:21Z</dcterms:created>
  <dcterms:modified xsi:type="dcterms:W3CDTF">2022-03-04T10:57:19Z</dcterms:modified>
</cp:coreProperties>
</file>