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6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6" r:id="rId18"/>
    <p:sldId id="273" r:id="rId19"/>
    <p:sldId id="277" r:id="rId20"/>
  </p:sldIdLst>
  <p:sldSz cx="12192000" cy="6858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239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407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359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0062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9410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1573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0038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999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665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974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684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339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40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905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703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387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30B8F-0833-485D-A191-4571138E6605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9FB356-8ED2-48FB-9C03-58A123316A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289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567AC-B0DA-4D60-8AFC-A87B040F9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600200"/>
            <a:ext cx="7766936" cy="2162764"/>
          </a:xfrm>
        </p:spPr>
        <p:txBody>
          <a:bodyPr/>
          <a:lstStyle/>
          <a:p>
            <a:pPr algn="ctr"/>
            <a:r>
              <a:rPr lang="sk-SK" sz="4400" dirty="0"/>
              <a:t>Odborový zväz pracovníkov školstva a vedy na Slovensku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26EBEA-00A6-4687-A254-CB3A8D937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4050833"/>
            <a:ext cx="9334500" cy="1096899"/>
          </a:xfrm>
        </p:spPr>
        <p:txBody>
          <a:bodyPr>
            <a:normAutofit/>
          </a:bodyPr>
          <a:lstStyle/>
          <a:p>
            <a:pPr algn="ctr"/>
            <a:r>
              <a:rPr lang="sk-SK" sz="2400" dirty="0"/>
              <a:t>Prehľad o zamestnancoch a mzdových prostriedkoch </a:t>
            </a:r>
          </a:p>
          <a:p>
            <a:pPr algn="ctr"/>
            <a:r>
              <a:rPr lang="sk-SK" sz="2400" dirty="0"/>
              <a:t>v regionálnom školstve za III. štvrťrok 2024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6114E08-7E2B-45AF-989B-7B10B0FEBE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13200" y="651702"/>
            <a:ext cx="2247899" cy="1896996"/>
          </a:xfrm>
          <a:prstGeom prst="rect">
            <a:avLst/>
          </a:prstGeom>
          <a:noFill/>
        </p:spPr>
      </p:pic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44047FBE-56AE-4E35-A930-9A6DEF3D6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464260"/>
              </p:ext>
            </p:extLst>
          </p:nvPr>
        </p:nvGraphicFramePr>
        <p:xfrm>
          <a:off x="1993900" y="5435601"/>
          <a:ext cx="6692900" cy="10658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92900">
                  <a:extLst>
                    <a:ext uri="{9D8B030D-6E8A-4147-A177-3AD203B41FA5}">
                      <a16:colId xmlns:a16="http://schemas.microsoft.com/office/drawing/2014/main" val="783275319"/>
                    </a:ext>
                  </a:extLst>
                </a:gridCol>
              </a:tblGrid>
              <a:tr h="536607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 v NH SR za III.Q. 2024 1 484,00€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66" marR="5666" marT="56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211633"/>
                  </a:ext>
                </a:extLst>
              </a:tr>
              <a:tr h="529261">
                <a:tc>
                  <a:txBody>
                    <a:bodyPr/>
                    <a:lstStyle/>
                    <a:p>
                      <a:pPr algn="ctr" fontAlgn="b"/>
                      <a:r>
                        <a:rPr lang="sk-SK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 v NH SR za III.Q. 2023 1 383,00€</a:t>
                      </a:r>
                      <a:endParaRPr lang="sk-SK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66" marR="5666" marT="56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721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243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82100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Organizácie v pôsobnosti obcí (bez mimorozpočtových zdrojov) </a:t>
            </a:r>
            <a:endParaRPr lang="sk-SK" sz="4800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6AC91FF4-365F-4D81-960B-B171791CC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25141"/>
              </p:ext>
            </p:extLst>
          </p:nvPr>
        </p:nvGraphicFramePr>
        <p:xfrm>
          <a:off x="0" y="471638"/>
          <a:ext cx="12192001" cy="6397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6422">
                  <a:extLst>
                    <a:ext uri="{9D8B030D-6E8A-4147-A177-3AD203B41FA5}">
                      <a16:colId xmlns:a16="http://schemas.microsoft.com/office/drawing/2014/main" val="901736844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0201361"/>
                    </a:ext>
                  </a:extLst>
                </a:gridCol>
                <a:gridCol w="1400962">
                  <a:extLst>
                    <a:ext uri="{9D8B030D-6E8A-4147-A177-3AD203B41FA5}">
                      <a16:colId xmlns:a16="http://schemas.microsoft.com/office/drawing/2014/main" val="897392289"/>
                    </a:ext>
                  </a:extLst>
                </a:gridCol>
                <a:gridCol w="1217452">
                  <a:extLst>
                    <a:ext uri="{9D8B030D-6E8A-4147-A177-3AD203B41FA5}">
                      <a16:colId xmlns:a16="http://schemas.microsoft.com/office/drawing/2014/main" val="10099443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40535811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615633811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782444806"/>
                    </a:ext>
                  </a:extLst>
                </a:gridCol>
                <a:gridCol w="1282701">
                  <a:extLst>
                    <a:ext uri="{9D8B030D-6E8A-4147-A177-3AD203B41FA5}">
                      <a16:colId xmlns:a16="http://schemas.microsoft.com/office/drawing/2014/main" val="150196553"/>
                    </a:ext>
                  </a:extLst>
                </a:gridCol>
              </a:tblGrid>
              <a:tr h="54352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06305"/>
                  </a:ext>
                </a:extLst>
              </a:tr>
              <a:tr h="242590"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367817"/>
                  </a:ext>
                </a:extLst>
              </a:tr>
              <a:tr h="36656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61002"/>
                  </a:ext>
                </a:extLst>
              </a:tr>
              <a:tr h="4044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1 020 728 751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1 155 415 562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134 686 811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569423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675 035 711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745 758 711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70 723 000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56493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208 007 200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241 741 058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33 733 858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853388"/>
                  </a:ext>
                </a:extLst>
              </a:tr>
              <a:tr h="43382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10 059 347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11 954 642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1 895 295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27059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13 623 102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14 756 222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1 133 120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71877"/>
                  </a:ext>
                </a:extLst>
              </a:tr>
              <a:tr h="44240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35 212 338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38 155 849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2 943 511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23605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21 563 345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24 106 109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2 542 764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00255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4 071 502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4 800 023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728 521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477089"/>
                  </a:ext>
                </a:extLst>
              </a:tr>
              <a:tr h="42049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22 362 835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39 068 117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16 705 282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80940"/>
                  </a:ext>
                </a:extLst>
              </a:tr>
              <a:tr h="46849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Profesijný rozvoj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30 557 656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34 920 005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4 362 349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294543"/>
                  </a:ext>
                </a:extLst>
              </a:tr>
              <a:tr h="44744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Dorovnanie na FP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235 715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154 826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-80 889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82844"/>
                  </a:ext>
                </a:extLst>
              </a:tr>
              <a:tr h="4676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1 281,50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1 428,20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04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10,35%.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IIII.Q .2023 je vyšší o 146,70€  t.j.11,45%.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</p:txBody>
      </p:sp>
    </p:spTree>
    <p:extLst>
      <p:ext uri="{BB962C8B-B14F-4D97-AF65-F5344CB8AC3E}">
        <p14:creationId xmlns:p14="http://schemas.microsoft.com/office/powerpoint/2010/main" val="1265049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 Súkromné organizácie</a:t>
            </a:r>
            <a:endParaRPr lang="sk-SK" sz="4800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6AC91FF4-365F-4D81-960B-B171791CC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17359"/>
              </p:ext>
            </p:extLst>
          </p:nvPr>
        </p:nvGraphicFramePr>
        <p:xfrm>
          <a:off x="0" y="471638"/>
          <a:ext cx="12192001" cy="6386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925">
                  <a:extLst>
                    <a:ext uri="{9D8B030D-6E8A-4147-A177-3AD203B41FA5}">
                      <a16:colId xmlns:a16="http://schemas.microsoft.com/office/drawing/2014/main" val="901736844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10201361"/>
                    </a:ext>
                  </a:extLst>
                </a:gridCol>
                <a:gridCol w="1417739">
                  <a:extLst>
                    <a:ext uri="{9D8B030D-6E8A-4147-A177-3AD203B41FA5}">
                      <a16:colId xmlns:a16="http://schemas.microsoft.com/office/drawing/2014/main" val="897392289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100994436"/>
                    </a:ext>
                  </a:extLst>
                </a:gridCol>
                <a:gridCol w="1652631">
                  <a:extLst>
                    <a:ext uri="{9D8B030D-6E8A-4147-A177-3AD203B41FA5}">
                      <a16:colId xmlns:a16="http://schemas.microsoft.com/office/drawing/2014/main" val="4053581158"/>
                    </a:ext>
                  </a:extLst>
                </a:gridCol>
                <a:gridCol w="1377892">
                  <a:extLst>
                    <a:ext uri="{9D8B030D-6E8A-4147-A177-3AD203B41FA5}">
                      <a16:colId xmlns:a16="http://schemas.microsoft.com/office/drawing/2014/main" val="2615633811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782444806"/>
                    </a:ext>
                  </a:extLst>
                </a:gridCol>
                <a:gridCol w="1282701">
                  <a:extLst>
                    <a:ext uri="{9D8B030D-6E8A-4147-A177-3AD203B41FA5}">
                      <a16:colId xmlns:a16="http://schemas.microsoft.com/office/drawing/2014/main" val="150196553"/>
                    </a:ext>
                  </a:extLst>
                </a:gridCol>
              </a:tblGrid>
              <a:tr h="541002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06305"/>
                  </a:ext>
                </a:extLst>
              </a:tr>
              <a:tr h="271154"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367817"/>
                  </a:ext>
                </a:extLst>
              </a:tr>
              <a:tr h="364861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61002"/>
                  </a:ext>
                </a:extLst>
              </a:tr>
              <a:tr h="40260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123 252 141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145 353 655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22 101 514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569423"/>
                  </a:ext>
                </a:extLst>
              </a:tr>
              <a:tr h="42776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83 677 544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96 454 701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12 777 157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56493"/>
                  </a:ext>
                </a:extLst>
              </a:tr>
              <a:tr h="42776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21 408 992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25 792 952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4 383 960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853388"/>
                  </a:ext>
                </a:extLst>
              </a:tr>
              <a:tr h="43180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945 063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1 048 658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27059"/>
                  </a:ext>
                </a:extLst>
              </a:tr>
              <a:tr h="42776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1 951 049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2 104 843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153 794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71877"/>
                  </a:ext>
                </a:extLst>
              </a:tr>
              <a:tr h="440351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5 514 423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6 237 925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723 502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23605"/>
                  </a:ext>
                </a:extLst>
              </a:tr>
              <a:tr h="42776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2 676 560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3 153 076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476 516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00255"/>
                  </a:ext>
                </a:extLst>
              </a:tr>
              <a:tr h="42776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246 647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-31 659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477089"/>
                  </a:ext>
                </a:extLst>
              </a:tr>
              <a:tr h="41854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5 366 950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8 098 721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2 731 771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80940"/>
                  </a:ext>
                </a:extLst>
              </a:tr>
              <a:tr h="46631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Profesijný rozvoj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1 425 266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1 792 404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294543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Dorovnanie na FP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455 387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415 740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1148,60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82844"/>
                  </a:ext>
                </a:extLst>
              </a:tr>
              <a:tr h="46551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1 407,40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1 578,50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711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14,86%.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III.Q .2023 je vyšší o 171,10€  t.j.12,16%.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</p:txBody>
      </p:sp>
    </p:spTree>
    <p:extLst>
      <p:ext uri="{BB962C8B-B14F-4D97-AF65-F5344CB8AC3E}">
        <p14:creationId xmlns:p14="http://schemas.microsoft.com/office/powerpoint/2010/main" val="3324742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 Cirkevné organizácie</a:t>
            </a:r>
            <a:endParaRPr lang="sk-SK" sz="4800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6AC91FF4-365F-4D81-960B-B171791CC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28050"/>
              </p:ext>
            </p:extLst>
          </p:nvPr>
        </p:nvGraphicFramePr>
        <p:xfrm>
          <a:off x="0" y="471638"/>
          <a:ext cx="12192001" cy="6397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0646">
                  <a:extLst>
                    <a:ext uri="{9D8B030D-6E8A-4147-A177-3AD203B41FA5}">
                      <a16:colId xmlns:a16="http://schemas.microsoft.com/office/drawing/2014/main" val="901736844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10201361"/>
                    </a:ext>
                  </a:extLst>
                </a:gridCol>
                <a:gridCol w="1434517">
                  <a:extLst>
                    <a:ext uri="{9D8B030D-6E8A-4147-A177-3AD203B41FA5}">
                      <a16:colId xmlns:a16="http://schemas.microsoft.com/office/drawing/2014/main" val="897392289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100994436"/>
                    </a:ext>
                  </a:extLst>
                </a:gridCol>
                <a:gridCol w="1539380">
                  <a:extLst>
                    <a:ext uri="{9D8B030D-6E8A-4147-A177-3AD203B41FA5}">
                      <a16:colId xmlns:a16="http://schemas.microsoft.com/office/drawing/2014/main" val="40535811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615633811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782444806"/>
                    </a:ext>
                  </a:extLst>
                </a:gridCol>
                <a:gridCol w="1282701">
                  <a:extLst>
                    <a:ext uri="{9D8B030D-6E8A-4147-A177-3AD203B41FA5}">
                      <a16:colId xmlns:a16="http://schemas.microsoft.com/office/drawing/2014/main" val="150196553"/>
                    </a:ext>
                  </a:extLst>
                </a:gridCol>
              </a:tblGrid>
              <a:tr h="54352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06305"/>
                  </a:ext>
                </a:extLst>
              </a:tr>
              <a:tr h="242590"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367817"/>
                  </a:ext>
                </a:extLst>
              </a:tr>
              <a:tr h="36656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61002"/>
                  </a:ext>
                </a:extLst>
              </a:tr>
              <a:tr h="4044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87 680 884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100 650 881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12 969 997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569423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57 952 025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64 442 294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6 490 269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56493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17 930 156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20 804 357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2 874 201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853388"/>
                  </a:ext>
                </a:extLst>
              </a:tr>
              <a:tr h="43382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872 154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1 048 962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176 808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27059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1 175 758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1 246 705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71877"/>
                  </a:ext>
                </a:extLst>
              </a:tr>
              <a:tr h="44240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3 246 362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3 537 903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291 541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23605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1 884 505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2 153 085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268 580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00255"/>
                  </a:ext>
                </a:extLst>
              </a:tr>
              <a:tr h="42976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267 733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477089"/>
                  </a:ext>
                </a:extLst>
              </a:tr>
              <a:tr h="42049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1 823 419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4 087 112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2 263 693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80940"/>
                  </a:ext>
                </a:extLst>
              </a:tr>
              <a:tr h="46849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Profesijný rozvoj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2 517 566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2 906 500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388 934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294543"/>
                  </a:ext>
                </a:extLst>
              </a:tr>
              <a:tr h="44744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Dorovnanie na FP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82844"/>
                  </a:ext>
                </a:extLst>
              </a:tr>
              <a:tr h="46768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1 341,30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1 511,40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821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11,82%.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III.Q .2023 je vyšší o 170,10€  t.j.12,68%.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49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 Verejné vysoké školy </a:t>
            </a:r>
            <a:endParaRPr lang="sk-SK" sz="4800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6AC91FF4-365F-4D81-960B-B171791CC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60559"/>
              </p:ext>
            </p:extLst>
          </p:nvPr>
        </p:nvGraphicFramePr>
        <p:xfrm>
          <a:off x="0" y="471638"/>
          <a:ext cx="12192001" cy="6386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0646">
                  <a:extLst>
                    <a:ext uri="{9D8B030D-6E8A-4147-A177-3AD203B41FA5}">
                      <a16:colId xmlns:a16="http://schemas.microsoft.com/office/drawing/2014/main" val="901736844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10201361"/>
                    </a:ext>
                  </a:extLst>
                </a:gridCol>
                <a:gridCol w="1434517">
                  <a:extLst>
                    <a:ext uri="{9D8B030D-6E8A-4147-A177-3AD203B41FA5}">
                      <a16:colId xmlns:a16="http://schemas.microsoft.com/office/drawing/2014/main" val="897392289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100994436"/>
                    </a:ext>
                  </a:extLst>
                </a:gridCol>
                <a:gridCol w="1539380">
                  <a:extLst>
                    <a:ext uri="{9D8B030D-6E8A-4147-A177-3AD203B41FA5}">
                      <a16:colId xmlns:a16="http://schemas.microsoft.com/office/drawing/2014/main" val="40535811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615633811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2782444806"/>
                    </a:ext>
                  </a:extLst>
                </a:gridCol>
                <a:gridCol w="1282701">
                  <a:extLst>
                    <a:ext uri="{9D8B030D-6E8A-4147-A177-3AD203B41FA5}">
                      <a16:colId xmlns:a16="http://schemas.microsoft.com/office/drawing/2014/main" val="150196553"/>
                    </a:ext>
                  </a:extLst>
                </a:gridCol>
              </a:tblGrid>
              <a:tr h="58541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06305"/>
                  </a:ext>
                </a:extLst>
              </a:tr>
              <a:tr h="272889"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367817"/>
                  </a:ext>
                </a:extLst>
              </a:tr>
              <a:tr h="39481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19 315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18 999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-316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98,36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61002"/>
                  </a:ext>
                </a:extLst>
              </a:tr>
              <a:tr h="43565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299 857 862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325 789 204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25 931 342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108,65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569423"/>
                  </a:ext>
                </a:extLst>
              </a:tr>
              <a:tr h="46288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173 127 738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57,74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186 090 748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12 963 010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107,49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57,12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56493"/>
                  </a:ext>
                </a:extLst>
              </a:tr>
              <a:tr h="46288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41 127 738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13,72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47 078 109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5 950 371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114,47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14,45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853388"/>
                  </a:ext>
                </a:extLst>
              </a:tr>
              <a:tr h="46725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1 363 816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1 456 136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92 320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106,77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27059"/>
                  </a:ext>
                </a:extLst>
              </a:tr>
              <a:tr h="46288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2 249 967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2 371 034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121 067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105,38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71877"/>
                  </a:ext>
                </a:extLst>
              </a:tr>
              <a:tr h="47649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34 795 862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36 850 997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2 055 135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105,91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11,31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23605"/>
                  </a:ext>
                </a:extLst>
              </a:tr>
              <a:tr h="46288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2 484 360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2 745 079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260 719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110,49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00255"/>
                  </a:ext>
                </a:extLst>
              </a:tr>
              <a:tr h="46288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 dirty="0">
                          <a:effectLst/>
                          <a:latin typeface="Times New Roman CE" panose="02020603050405020304" pitchFamily="18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815 067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972 206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157 139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119,28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0,30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477089"/>
                  </a:ext>
                </a:extLst>
              </a:tr>
              <a:tr h="45290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34 509 988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38 737 162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4 227 174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112,25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80940"/>
                  </a:ext>
                </a:extLst>
              </a:tr>
              <a:tr h="50459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osobný plat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8 607 336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4,97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36 850 997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28 243 661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428,13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19,80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294543"/>
                  </a:ext>
                </a:extLst>
              </a:tr>
              <a:tr h="48192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1 724,99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1 905,32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180,33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>
                          <a:effectLst/>
                          <a:latin typeface="Times New Roman CE" panose="02020603050405020304" pitchFamily="18" charset="0"/>
                        </a:rPr>
                        <a:t>110,45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1" i="0" u="none" strike="noStrike" dirty="0">
                          <a:effectLst/>
                          <a:latin typeface="Times New Roman CE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8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293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40,6%.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III.Q .2023 je vyšší o 180,33€  t.j.10,45%.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99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506A0504-7285-4E1D-AC27-CC88BE92A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94786"/>
              </p:ext>
            </p:extLst>
          </p:nvPr>
        </p:nvGraphicFramePr>
        <p:xfrm>
          <a:off x="164983" y="190844"/>
          <a:ext cx="11862033" cy="6476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3920">
                  <a:extLst>
                    <a:ext uri="{9D8B030D-6E8A-4147-A177-3AD203B41FA5}">
                      <a16:colId xmlns:a16="http://schemas.microsoft.com/office/drawing/2014/main" val="1193911664"/>
                    </a:ext>
                  </a:extLst>
                </a:gridCol>
                <a:gridCol w="1851303">
                  <a:extLst>
                    <a:ext uri="{9D8B030D-6E8A-4147-A177-3AD203B41FA5}">
                      <a16:colId xmlns:a16="http://schemas.microsoft.com/office/drawing/2014/main" val="1048312680"/>
                    </a:ext>
                  </a:extLst>
                </a:gridCol>
                <a:gridCol w="2559819">
                  <a:extLst>
                    <a:ext uri="{9D8B030D-6E8A-4147-A177-3AD203B41FA5}">
                      <a16:colId xmlns:a16="http://schemas.microsoft.com/office/drawing/2014/main" val="1774192092"/>
                    </a:ext>
                  </a:extLst>
                </a:gridCol>
                <a:gridCol w="2216991">
                  <a:extLst>
                    <a:ext uri="{9D8B030D-6E8A-4147-A177-3AD203B41FA5}">
                      <a16:colId xmlns:a16="http://schemas.microsoft.com/office/drawing/2014/main" val="122856776"/>
                    </a:ext>
                  </a:extLst>
                </a:gridCol>
              </a:tblGrid>
              <a:tr h="35996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priemernej mzdy  VVŠ za I.Q.- III.Q. 2023 a I.Q.- III.Q. 2024</a:t>
                      </a:r>
                      <a:endParaRPr lang="sk-SK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58027"/>
                  </a:ext>
                </a:extLst>
              </a:tr>
              <a:tr h="27147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zamestnancov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750539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025577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III.Q.2024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 (€)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56933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Vysokoškolské vzdelávanie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1685,44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1870,71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185,3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629843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Výskum a vývoj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2122,39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2337,47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215,1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110984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Študentské domovy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1139,39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1243,06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323205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Študentské jedálne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972,69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1103,4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130,7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231382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Vysoká škola celkom</a:t>
                      </a:r>
                      <a:endParaRPr lang="sk-SK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1724,99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1905,32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239895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Zamestnanci VŠ kategória - VŠ učitelia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2111,17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2325,25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214,1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667605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2914,23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3226,77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312,5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974090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2245,69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2480,84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235,2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83085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Odborný asistent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1796,74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1967,97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171,2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214230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Asistent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1502,68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1621,04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118,4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7911791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Lektor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1543,44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1746,81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203,4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559022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Zamestnanci VŠ kategória-</a:t>
                      </a:r>
                      <a:r>
                        <a:rPr lang="sk-SK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výsk</a:t>
                      </a:r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.,</a:t>
                      </a:r>
                      <a:r>
                        <a:rPr lang="sk-SK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umel.zam</a:t>
                      </a:r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1917,19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2103,44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729493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Zamestnanci VŠ-nepedagogickí </a:t>
                      </a:r>
                      <a:r>
                        <a:rPr lang="sk-SK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zamestanci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1290,56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1437,05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146,5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111601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Odborní zamestnanci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1339,68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1487,32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147,6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938826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Administratívni zamestnanci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1589,28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1759,99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118551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Prevádzkoví zamestnanci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950,05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1052,49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627066"/>
                  </a:ext>
                </a:extLst>
              </a:tr>
              <a:tr h="30979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Zamestnanci študentských domovov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1119,02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1253,74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361783"/>
                  </a:ext>
                </a:extLst>
              </a:tr>
              <a:tr h="291320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Zamestnanci študentských jedálni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969,65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1103,11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133,5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20" marR="5320" marT="53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1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100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78297-3724-44F8-B67F-9EBF42C5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1513914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9086A0-DEB0-41B0-BE9C-B50AB9F1F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4527448"/>
            <a:ext cx="10767103" cy="1513914"/>
          </a:xfrm>
        </p:spPr>
        <p:txBody>
          <a:bodyPr>
            <a:normAutofit lnSpcReduction="10000"/>
          </a:bodyPr>
          <a:lstStyle/>
          <a:p>
            <a:pPr algn="r"/>
            <a:r>
              <a:rPr lang="sk-SK" dirty="0"/>
              <a:t>Ing. Pavel Ondek</a:t>
            </a:r>
          </a:p>
          <a:p>
            <a:pPr algn="r"/>
            <a:r>
              <a:rPr lang="sk-SK" dirty="0"/>
              <a:t>Zdroj : CVTI SR</a:t>
            </a:r>
          </a:p>
          <a:p>
            <a:pPr algn="r"/>
            <a:r>
              <a:rPr lang="sk-SK" dirty="0"/>
              <a:t>Prepočty: OZ školstva – Ing. </a:t>
            </a:r>
            <a:r>
              <a:rPr lang="sk-SK" dirty="0" err="1"/>
              <a:t>Tatjana</a:t>
            </a:r>
            <a:r>
              <a:rPr lang="sk-SK" dirty="0"/>
              <a:t> </a:t>
            </a:r>
            <a:r>
              <a:rPr lang="sk-SK" dirty="0" err="1"/>
              <a:t>Koperová</a:t>
            </a:r>
            <a:endParaRPr lang="sk-SK" dirty="0"/>
          </a:p>
          <a:p>
            <a:pPr algn="r"/>
            <a:r>
              <a:rPr lang="sk-SK" dirty="0"/>
              <a:t>Grafická úprava: Eva Čahojová </a:t>
            </a:r>
          </a:p>
        </p:txBody>
      </p:sp>
    </p:spTree>
    <p:extLst>
      <p:ext uri="{BB962C8B-B14F-4D97-AF65-F5344CB8AC3E}">
        <p14:creationId xmlns:p14="http://schemas.microsoft.com/office/powerpoint/2010/main" val="304020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41133-9658-4B80-A77C-76B51FFC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6900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FFC000"/>
                </a:solidFill>
              </a:rPr>
              <a:t>Porovnanie priemernej mzdy v RŠ za III.Q.2023 a III.Q.2024</a:t>
            </a:r>
            <a:endParaRPr lang="sk-SK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D9C8E7D7-FEF4-4B4F-9F61-4CDAFF230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864207"/>
              </p:ext>
            </p:extLst>
          </p:nvPr>
        </p:nvGraphicFramePr>
        <p:xfrm>
          <a:off x="184558" y="528507"/>
          <a:ext cx="11836867" cy="6233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2118">
                  <a:extLst>
                    <a:ext uri="{9D8B030D-6E8A-4147-A177-3AD203B41FA5}">
                      <a16:colId xmlns:a16="http://schemas.microsoft.com/office/drawing/2014/main" val="1644947089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379113153"/>
                    </a:ext>
                  </a:extLst>
                </a:gridCol>
                <a:gridCol w="1074582">
                  <a:extLst>
                    <a:ext uri="{9D8B030D-6E8A-4147-A177-3AD203B41FA5}">
                      <a16:colId xmlns:a16="http://schemas.microsoft.com/office/drawing/2014/main" val="4196371092"/>
                    </a:ext>
                  </a:extLst>
                </a:gridCol>
                <a:gridCol w="724622">
                  <a:extLst>
                    <a:ext uri="{9D8B030D-6E8A-4147-A177-3AD203B41FA5}">
                      <a16:colId xmlns:a16="http://schemas.microsoft.com/office/drawing/2014/main" val="3860456241"/>
                    </a:ext>
                  </a:extLst>
                </a:gridCol>
                <a:gridCol w="790497">
                  <a:extLst>
                    <a:ext uri="{9D8B030D-6E8A-4147-A177-3AD203B41FA5}">
                      <a16:colId xmlns:a16="http://schemas.microsoft.com/office/drawing/2014/main" val="241228508"/>
                    </a:ext>
                  </a:extLst>
                </a:gridCol>
                <a:gridCol w="839903">
                  <a:extLst>
                    <a:ext uri="{9D8B030D-6E8A-4147-A177-3AD203B41FA5}">
                      <a16:colId xmlns:a16="http://schemas.microsoft.com/office/drawing/2014/main" val="3975133226"/>
                    </a:ext>
                  </a:extLst>
                </a:gridCol>
                <a:gridCol w="675216">
                  <a:extLst>
                    <a:ext uri="{9D8B030D-6E8A-4147-A177-3AD203B41FA5}">
                      <a16:colId xmlns:a16="http://schemas.microsoft.com/office/drawing/2014/main" val="3764171083"/>
                    </a:ext>
                  </a:extLst>
                </a:gridCol>
                <a:gridCol w="790497">
                  <a:extLst>
                    <a:ext uri="{9D8B030D-6E8A-4147-A177-3AD203B41FA5}">
                      <a16:colId xmlns:a16="http://schemas.microsoft.com/office/drawing/2014/main" val="2719552660"/>
                    </a:ext>
                  </a:extLst>
                </a:gridCol>
                <a:gridCol w="827550">
                  <a:extLst>
                    <a:ext uri="{9D8B030D-6E8A-4147-A177-3AD203B41FA5}">
                      <a16:colId xmlns:a16="http://schemas.microsoft.com/office/drawing/2014/main" val="744250534"/>
                    </a:ext>
                  </a:extLst>
                </a:gridCol>
                <a:gridCol w="691684">
                  <a:extLst>
                    <a:ext uri="{9D8B030D-6E8A-4147-A177-3AD203B41FA5}">
                      <a16:colId xmlns:a16="http://schemas.microsoft.com/office/drawing/2014/main" val="2231199974"/>
                    </a:ext>
                  </a:extLst>
                </a:gridCol>
                <a:gridCol w="864606">
                  <a:extLst>
                    <a:ext uri="{9D8B030D-6E8A-4147-A177-3AD203B41FA5}">
                      <a16:colId xmlns:a16="http://schemas.microsoft.com/office/drawing/2014/main" val="3563607880"/>
                    </a:ext>
                  </a:extLst>
                </a:gridCol>
                <a:gridCol w="778145">
                  <a:extLst>
                    <a:ext uri="{9D8B030D-6E8A-4147-A177-3AD203B41FA5}">
                      <a16:colId xmlns:a16="http://schemas.microsoft.com/office/drawing/2014/main" val="1707736253"/>
                    </a:ext>
                  </a:extLst>
                </a:gridCol>
                <a:gridCol w="724622">
                  <a:extLst>
                    <a:ext uri="{9D8B030D-6E8A-4147-A177-3AD203B41FA5}">
                      <a16:colId xmlns:a16="http://schemas.microsoft.com/office/drawing/2014/main" val="2345058266"/>
                    </a:ext>
                  </a:extLst>
                </a:gridCol>
              </a:tblGrid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171296"/>
                  </a:ext>
                </a:extLst>
              </a:tr>
              <a:tr h="34046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III.Q.2024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31595"/>
                  </a:ext>
                </a:extLst>
              </a:tr>
              <a:tr h="196121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pedagogickí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pedagogickí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odborní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odborní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nepedag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nepedag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spolu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spolu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416182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Základné školy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1607,6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1814,8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1484,8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1672,7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915,4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1007,9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1650,2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424846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Gymnázia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1692,6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1928,6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1451,6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1647,6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957,7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1028,8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1540,5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1742,2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37495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1645,9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1868,3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1685,7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1744,7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1059,4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1148,2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1487,8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1673,1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773913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Konzervátoria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1668,5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1878,3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1502,8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1627,1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1010,8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1104,4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1491,3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1673,0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33768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Stredná športová škola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1462,4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1696,7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1242,2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1534,9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1042,3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1166,7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1391,0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1605,7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879325"/>
                  </a:ext>
                </a:extLst>
              </a:tr>
              <a:tr h="20175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 umeleckého priem,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1588,2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1803,8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1444,1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1538,7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1092,4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1483,9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1680,3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6918"/>
                  </a:ext>
                </a:extLst>
              </a:tr>
              <a:tr h="196121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Špeciálne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1659,2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1861,7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1471,0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1651,5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991,0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1082,9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1534,5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1716,6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465110"/>
                  </a:ext>
                </a:extLst>
              </a:tr>
              <a:tr h="196121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Materské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1281,90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1421,10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1335,00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1401,10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814,2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882,3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1168,4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1291,6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8426"/>
                  </a:ext>
                </a:extLst>
              </a:tr>
              <a:tr h="2274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Špeciálne materské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1401,60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1606,10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1871,30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1601,50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-269,8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857,0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917,1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1317,4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1488,4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978485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1444,60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1568,70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1040,8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1110,6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1507,1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27534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Jazykové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1822,60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1983,10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160,5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1113,8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1211,2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1586,3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1736,7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608052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ŠKD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1166,20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1297,00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958,00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1324,20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875,5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933,4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1160,8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1289,5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594609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ŠKD pri SŠ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1299,90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1480,60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1265,00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-1265,0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923,8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1285,5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1463,0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504846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CVČ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1497,40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1643,50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966,9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1096,0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1299,3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1441,3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3345734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Školské internáty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1481,70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1629,10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147,4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1296,30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1470,10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930,5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1021,6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1206,6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1326,4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964751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Školské internáty pri SŠ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1419,30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1606,90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1442,80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1509,30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912,5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988,2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1107,1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363036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Diagnostické centrá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1728,90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2025,70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1522,60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1817,30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1093,5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1165,2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1450,4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1649,9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856483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Reedukačné centrá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1697,00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1924,40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1426,70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1586,50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1012,9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1107,2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1317,8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1457,7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571966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Liečebno-vých.sanatória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1664,40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1815,10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1602,40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1845,00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1049,9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1128,4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1319,0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1438,8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811897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Centrá pri PP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1205,70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2206,50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1631,10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1812,60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1101,2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1179,0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1539,1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1714,8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8154285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Špecial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pri PP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1371,00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1909,40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538,4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1577,30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1739,70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1154,2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1153,6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1498,6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1647,6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601942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Školské stravovanie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295363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 v prírode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1955,50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2112,20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1077,6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1220,7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1175,3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1314,8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193699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Strediská služieb škole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1265,9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1344,7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1262,9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1344,7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71008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Strediská odb.praxe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1488,90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1588,90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1024,5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1261,0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1234,3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1443,0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1221"/>
                  </a:ext>
                </a:extLst>
              </a:tr>
              <a:tr h="196121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Školske hosp.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1588,90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254585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Spolu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1515,70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1700,80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1577,10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1752,50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981,1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82,06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1333,00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1488,80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9737386"/>
                  </a:ext>
                </a:extLst>
              </a:tr>
              <a:tr h="18678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 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1629,30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1839,40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1485,40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1662,00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951,8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1043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1480,90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1667,70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752332"/>
                  </a:ext>
                </a:extLst>
              </a:tr>
              <a:tr h="196121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MŠ,ZUŠ,ŠJ a ŠZ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1304,70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1443,30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1788,90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861,3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937,0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1131,80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1246,10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114,3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18" marR="6018" marT="60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970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41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41133-9658-4B80-A77C-76B51FFC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71500"/>
          </a:xfrm>
        </p:spPr>
        <p:txBody>
          <a:bodyPr>
            <a:normAutofit fontScale="90000"/>
          </a:bodyPr>
          <a:lstStyle/>
          <a:p>
            <a:r>
              <a:rPr lang="pl-PL" sz="2800" b="1" dirty="0">
                <a:solidFill>
                  <a:srgbClr val="FFC000"/>
                </a:solidFill>
              </a:rPr>
              <a:t> Počet zamestnancov a priemerné platy v  regionálnom školstve za III.Q.2024</a:t>
            </a:r>
            <a:endParaRPr lang="sk-SK" sz="2800" b="1" dirty="0">
              <a:solidFill>
                <a:srgbClr val="FFC000"/>
              </a:solidFill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E63E7A7F-F24F-4D1F-8F26-21F62BAB8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38485"/>
              </p:ext>
            </p:extLst>
          </p:nvPr>
        </p:nvGraphicFramePr>
        <p:xfrm>
          <a:off x="151002" y="571500"/>
          <a:ext cx="11912370" cy="6148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4244">
                  <a:extLst>
                    <a:ext uri="{9D8B030D-6E8A-4147-A177-3AD203B41FA5}">
                      <a16:colId xmlns:a16="http://schemas.microsoft.com/office/drawing/2014/main" val="1908655181"/>
                    </a:ext>
                  </a:extLst>
                </a:gridCol>
                <a:gridCol w="735899">
                  <a:extLst>
                    <a:ext uri="{9D8B030D-6E8A-4147-A177-3AD203B41FA5}">
                      <a16:colId xmlns:a16="http://schemas.microsoft.com/office/drawing/2014/main" val="2359791402"/>
                    </a:ext>
                  </a:extLst>
                </a:gridCol>
                <a:gridCol w="735899">
                  <a:extLst>
                    <a:ext uri="{9D8B030D-6E8A-4147-A177-3AD203B41FA5}">
                      <a16:colId xmlns:a16="http://schemas.microsoft.com/office/drawing/2014/main" val="2432349665"/>
                    </a:ext>
                  </a:extLst>
                </a:gridCol>
                <a:gridCol w="689905">
                  <a:extLst>
                    <a:ext uri="{9D8B030D-6E8A-4147-A177-3AD203B41FA5}">
                      <a16:colId xmlns:a16="http://schemas.microsoft.com/office/drawing/2014/main" val="622895740"/>
                    </a:ext>
                  </a:extLst>
                </a:gridCol>
                <a:gridCol w="735899">
                  <a:extLst>
                    <a:ext uri="{9D8B030D-6E8A-4147-A177-3AD203B41FA5}">
                      <a16:colId xmlns:a16="http://schemas.microsoft.com/office/drawing/2014/main" val="1069585002"/>
                    </a:ext>
                  </a:extLst>
                </a:gridCol>
                <a:gridCol w="1023361">
                  <a:extLst>
                    <a:ext uri="{9D8B030D-6E8A-4147-A177-3AD203B41FA5}">
                      <a16:colId xmlns:a16="http://schemas.microsoft.com/office/drawing/2014/main" val="3023156843"/>
                    </a:ext>
                  </a:extLst>
                </a:gridCol>
                <a:gridCol w="735899">
                  <a:extLst>
                    <a:ext uri="{9D8B030D-6E8A-4147-A177-3AD203B41FA5}">
                      <a16:colId xmlns:a16="http://schemas.microsoft.com/office/drawing/2014/main" val="3317625108"/>
                    </a:ext>
                  </a:extLst>
                </a:gridCol>
                <a:gridCol w="735899">
                  <a:extLst>
                    <a:ext uri="{9D8B030D-6E8A-4147-A177-3AD203B41FA5}">
                      <a16:colId xmlns:a16="http://schemas.microsoft.com/office/drawing/2014/main" val="2166025865"/>
                    </a:ext>
                  </a:extLst>
                </a:gridCol>
                <a:gridCol w="448439">
                  <a:extLst>
                    <a:ext uri="{9D8B030D-6E8A-4147-A177-3AD203B41FA5}">
                      <a16:colId xmlns:a16="http://schemas.microsoft.com/office/drawing/2014/main" val="4087088338"/>
                    </a:ext>
                  </a:extLst>
                </a:gridCol>
                <a:gridCol w="965868">
                  <a:extLst>
                    <a:ext uri="{9D8B030D-6E8A-4147-A177-3AD203B41FA5}">
                      <a16:colId xmlns:a16="http://schemas.microsoft.com/office/drawing/2014/main" val="2095928826"/>
                    </a:ext>
                  </a:extLst>
                </a:gridCol>
                <a:gridCol w="942871">
                  <a:extLst>
                    <a:ext uri="{9D8B030D-6E8A-4147-A177-3AD203B41FA5}">
                      <a16:colId xmlns:a16="http://schemas.microsoft.com/office/drawing/2014/main" val="1567767708"/>
                    </a:ext>
                  </a:extLst>
                </a:gridCol>
                <a:gridCol w="724402">
                  <a:extLst>
                    <a:ext uri="{9D8B030D-6E8A-4147-A177-3AD203B41FA5}">
                      <a16:colId xmlns:a16="http://schemas.microsoft.com/office/drawing/2014/main" val="970348658"/>
                    </a:ext>
                  </a:extLst>
                </a:gridCol>
                <a:gridCol w="735899">
                  <a:extLst>
                    <a:ext uri="{9D8B030D-6E8A-4147-A177-3AD203B41FA5}">
                      <a16:colId xmlns:a16="http://schemas.microsoft.com/office/drawing/2014/main" val="3445319118"/>
                    </a:ext>
                  </a:extLst>
                </a:gridCol>
                <a:gridCol w="827886">
                  <a:extLst>
                    <a:ext uri="{9D8B030D-6E8A-4147-A177-3AD203B41FA5}">
                      <a16:colId xmlns:a16="http://schemas.microsoft.com/office/drawing/2014/main" val="3570795043"/>
                    </a:ext>
                  </a:extLst>
                </a:gridCol>
              </a:tblGrid>
              <a:tr h="18873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zariadenie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toho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toho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priemerná mzda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155789"/>
                  </a:ext>
                </a:extLst>
              </a:tr>
              <a:tr h="33467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pedag.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odborní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nepedag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 spolu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a odb. zamestnanci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nepedag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pedagogickí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odborní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nepedag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Spolu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071167"/>
                  </a:ext>
                </a:extLst>
              </a:tr>
              <a:tr h="19817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Základné školy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49407,2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38993,1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402,9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10011,2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733 772 790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642 962 345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90 810 445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1814,8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1672,7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1007,9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1650,2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799495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Gymnázia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6863,8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5410,5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1408,4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107 619 893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94 578 727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13 041 166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1928,6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1647,6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1028,8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1742,2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234970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Stredné športové školy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143,4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8 040 757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6 558 954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1 481 803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1868,3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1744,7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1148,2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1673,1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342661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16666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12190,9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4394,6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250 945 200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207 265 238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43 679 962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1878,3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1627,1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1104,4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1673,0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52192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Konzervátorium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862,2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711,7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12 459 964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10 917 439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1 542 525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1696,7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1534,9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1166,7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1605,7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281940"/>
                  </a:ext>
                </a:extLst>
              </a:tr>
              <a:tr h="236771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 umeleckého priem.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721,3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571,3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10 908 393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9 320 854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1 587 539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1538,7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1680,3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625399"/>
                  </a:ext>
                </a:extLst>
              </a:tr>
              <a:tr h="19817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Špeciálne školy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6217,5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5017,9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1143,4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96 054 163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84 910 231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11 143 932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1861,7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1651,5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1082,9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1716,6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004466"/>
                  </a:ext>
                </a:extLst>
              </a:tr>
              <a:tr h="19817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Materské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24919,6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18890,4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5983,7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289 685 254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242 173 102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47 512 152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1421,10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1401,10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882,3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1291,6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408962"/>
                  </a:ext>
                </a:extLst>
              </a:tr>
              <a:tr h="232548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Špeciálne materské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579,5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9 427 007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8 433 201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993 806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1606,10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1601,50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917,1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1488,4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490185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ZUŠ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6697,3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5797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90 843 673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81 844 987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8 998 686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1568,70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1110,6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1507,1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493644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Jazykové školy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2 385 124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1 853 145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531 979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1983,10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1211,2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1736,7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253750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ŠKD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6398,3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6262,5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74 256 550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73 152 678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1 103 872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1297,00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1324,20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933,4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1289,5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543952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ŠKD pri SŠ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632,8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8 331 580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8 164 470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167 110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1480,60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923,8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1463,0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824581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CVČ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817,2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515,2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10 599 959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7 621 049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2 978 910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1643,50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1096,0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1441,3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854988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Školské internáty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1395,6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698,3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16 659 309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10 267 545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6 391 764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1629,10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1470,10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1021,6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1326,4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733709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Školské internáty pri SŠ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625,7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6 910 251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3 495 038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3 415 213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1606,90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1509,30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988,2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873049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Diagnostické centrá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2 679 520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1 917 126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762 394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1817,30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1165,2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1649,9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120399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Reedukačné centrá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416,2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5 459 950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3 176 948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2 283 002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1924,40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1586,50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1107,2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1457,7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944155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Liečebno-</a:t>
                      </a:r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vých.sanatória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1 782 271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1 010 443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771 828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1815,10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1845,00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1128,4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1438,8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579067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Centrá pri PP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1497,7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23 114 327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20 605 856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2 508 471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2206,50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1812,60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1179,0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1714,8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173901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Špecial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pri PP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2 136 014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1 889 942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246 072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1909,40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1739,70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1153,6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1647,6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512024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Školské stravovanie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14986,7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14986,7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125 152 891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125 152 891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927,9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927,9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6035381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 v prírode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644 749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109 705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535 044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2112,20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1220,7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1314,8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235884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Strediská služieb škole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475 856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475 856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1344,7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1344,7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135401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Strediská </a:t>
                      </a:r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odb.praxe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25,2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740 830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454 836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285 994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1588,90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1261,0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1443,0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86420"/>
                  </a:ext>
                </a:extLst>
              </a:tr>
              <a:tr h="188734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Školske</a:t>
                      </a:r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hosp.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45 386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45 386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1588,90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997,6</a:t>
                      </a:r>
                      <a:endParaRPr lang="sk-S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997,6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69832"/>
                  </a:ext>
                </a:extLst>
              </a:tr>
              <a:tr h="201078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Spolu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141133,5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97325,8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2084,1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41723,6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1 891 131 661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1 522 683 859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368 402 416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1700,80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1752,50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981,1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1488,80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5462033"/>
                  </a:ext>
                </a:extLst>
              </a:tr>
              <a:tr h="19817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Školy 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1839,40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1662,00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1043,0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1667,70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064614"/>
                  </a:ext>
                </a:extLst>
              </a:tr>
              <a:tr h="198170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MŠ,ZUŠ,ŠJ a ŠZ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1443,30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1788,90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937,00</a:t>
                      </a:r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1246,10</a:t>
                      </a:r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90" marR="6190" marT="61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479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11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V</a:t>
            </a:r>
            <a:r>
              <a:rPr lang="sk-SK" sz="2800" i="0" u="none" strike="noStrike" dirty="0">
                <a:effectLst/>
                <a:latin typeface="Arial CE" panose="020B0604020202020204" pitchFamily="34" charset="0"/>
              </a:rPr>
              <a:t>šetci zriaďovatelia (bez mimorozpočtových zdrojov)</a:t>
            </a:r>
            <a:endParaRPr lang="sk-SK" sz="4800" dirty="0"/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09AD91A-5B4C-453E-9FEC-E62C2C3DE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855428"/>
              </p:ext>
            </p:extLst>
          </p:nvPr>
        </p:nvGraphicFramePr>
        <p:xfrm>
          <a:off x="0" y="596900"/>
          <a:ext cx="12192000" cy="6267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0646">
                  <a:extLst>
                    <a:ext uri="{9D8B030D-6E8A-4147-A177-3AD203B41FA5}">
                      <a16:colId xmlns:a16="http://schemas.microsoft.com/office/drawing/2014/main" val="3222052030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2030311458"/>
                    </a:ext>
                  </a:extLst>
                </a:gridCol>
                <a:gridCol w="1572097">
                  <a:extLst>
                    <a:ext uri="{9D8B030D-6E8A-4147-A177-3AD203B41FA5}">
                      <a16:colId xmlns:a16="http://schemas.microsoft.com/office/drawing/2014/main" val="604154882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2802270516"/>
                    </a:ext>
                  </a:extLst>
                </a:gridCol>
                <a:gridCol w="1655545">
                  <a:extLst>
                    <a:ext uri="{9D8B030D-6E8A-4147-A177-3AD203B41FA5}">
                      <a16:colId xmlns:a16="http://schemas.microsoft.com/office/drawing/2014/main" val="3103343954"/>
                    </a:ext>
                  </a:extLst>
                </a:gridCol>
                <a:gridCol w="1597794">
                  <a:extLst>
                    <a:ext uri="{9D8B030D-6E8A-4147-A177-3AD203B41FA5}">
                      <a16:colId xmlns:a16="http://schemas.microsoft.com/office/drawing/2014/main" val="958263866"/>
                    </a:ext>
                  </a:extLst>
                </a:gridCol>
                <a:gridCol w="1347537">
                  <a:extLst>
                    <a:ext uri="{9D8B030D-6E8A-4147-A177-3AD203B41FA5}">
                      <a16:colId xmlns:a16="http://schemas.microsoft.com/office/drawing/2014/main" val="364218549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95930529"/>
                    </a:ext>
                  </a:extLst>
                </a:gridCol>
              </a:tblGrid>
              <a:tr h="489737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7008" marR="7008" marT="7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</a:t>
                      </a:r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podiel</a:t>
                      </a:r>
                    </a:p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MF</a:t>
                      </a:r>
                    </a:p>
                  </a:txBody>
                  <a:tcPr marL="7008" marR="7008" marT="7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7008" marR="7008" marT="700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08" marR="7008" marT="70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</a:t>
                      </a:r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podiel</a:t>
                      </a:r>
                    </a:p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76803"/>
                  </a:ext>
                </a:extLst>
              </a:tr>
              <a:tr h="274938">
                <a:tc>
                  <a:txBody>
                    <a:bodyPr/>
                    <a:lstStyle/>
                    <a:p>
                      <a:pPr algn="ctr" fontAlgn="t"/>
                      <a:r>
                        <a:rPr lang="sk-SK" sz="1050" b="0" i="0" u="none" strike="noStrike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050" b="0" i="0" u="none" strike="noStrike">
                          <a:effectLst/>
                          <a:latin typeface="Times New Roman CE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k-SK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08" marR="7008" marT="70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k-SK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08" marR="7008" marT="70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k-SK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08" marR="7008" marT="70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7008" marR="7008" marT="70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7008" marR="7008" marT="70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sk-SK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08" marR="7008" marT="700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022214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138 722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77438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1 664 284 765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1 891 131 661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226 846 896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92025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1 093 120 858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1 210 453 707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117 332 849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20641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332 426 959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385 775 796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53 348 837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46987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18 666 765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21 825 128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3 158 363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650162"/>
                  </a:ext>
                </a:extLst>
              </a:tr>
              <a:tr h="42647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21 293 605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23 039 968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1 746 363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24879"/>
                  </a:ext>
                </a:extLst>
              </a:tr>
              <a:tr h="439018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62 552 648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68 401 190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5 848 542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17040"/>
                  </a:ext>
                </a:extLst>
              </a:tr>
              <a:tr h="42647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35 030 494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39 314 203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4 283 709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60581"/>
                  </a:ext>
                </a:extLst>
              </a:tr>
              <a:tr h="42647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6 903 453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7 923 898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1 020 445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581676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45 455 369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78 255 308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32 799 939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19604"/>
                  </a:ext>
                </a:extLst>
              </a:tr>
              <a:tr h="443711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Profesijný rozvoj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48 521 374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55 509 349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6 987 975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96067"/>
                  </a:ext>
                </a:extLst>
              </a:tr>
              <a:tr h="413344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Dorovnanie na FP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313 240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633 114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319 874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034991"/>
                  </a:ext>
                </a:extLst>
              </a:tr>
              <a:tr h="41727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1 488,80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7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90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12,11%.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III.Q .2023 je vyšší o 155,80€  t.j.11,6%.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</p:txBody>
      </p:sp>
    </p:spTree>
    <p:extLst>
      <p:ext uri="{BB962C8B-B14F-4D97-AF65-F5344CB8AC3E}">
        <p14:creationId xmlns:p14="http://schemas.microsoft.com/office/powerpoint/2010/main" val="95662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Organizácie v pôsobnosti VÚC (bez mimorozpočtových zdrojov)</a:t>
            </a:r>
            <a:endParaRPr lang="sk-SK" sz="4800" dirty="0"/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09AD91A-5B4C-453E-9FEC-E62C2C3DE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40462"/>
              </p:ext>
            </p:extLst>
          </p:nvPr>
        </p:nvGraphicFramePr>
        <p:xfrm>
          <a:off x="0" y="527942"/>
          <a:ext cx="12192000" cy="6330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6815">
                  <a:extLst>
                    <a:ext uri="{9D8B030D-6E8A-4147-A177-3AD203B41FA5}">
                      <a16:colId xmlns:a16="http://schemas.microsoft.com/office/drawing/2014/main" val="3222052030"/>
                    </a:ext>
                  </a:extLst>
                </a:gridCol>
                <a:gridCol w="763398">
                  <a:extLst>
                    <a:ext uri="{9D8B030D-6E8A-4147-A177-3AD203B41FA5}">
                      <a16:colId xmlns:a16="http://schemas.microsoft.com/office/drawing/2014/main" val="2030311458"/>
                    </a:ext>
                  </a:extLst>
                </a:gridCol>
                <a:gridCol w="1577130">
                  <a:extLst>
                    <a:ext uri="{9D8B030D-6E8A-4147-A177-3AD203B41FA5}">
                      <a16:colId xmlns:a16="http://schemas.microsoft.com/office/drawing/2014/main" val="604154882"/>
                    </a:ext>
                  </a:extLst>
                </a:gridCol>
                <a:gridCol w="1174459">
                  <a:extLst>
                    <a:ext uri="{9D8B030D-6E8A-4147-A177-3AD203B41FA5}">
                      <a16:colId xmlns:a16="http://schemas.microsoft.com/office/drawing/2014/main" val="2802270516"/>
                    </a:ext>
                  </a:extLst>
                </a:gridCol>
                <a:gridCol w="1661020">
                  <a:extLst>
                    <a:ext uri="{9D8B030D-6E8A-4147-A177-3AD203B41FA5}">
                      <a16:colId xmlns:a16="http://schemas.microsoft.com/office/drawing/2014/main" val="3103343954"/>
                    </a:ext>
                  </a:extLst>
                </a:gridCol>
                <a:gridCol w="1412441">
                  <a:extLst>
                    <a:ext uri="{9D8B030D-6E8A-4147-A177-3AD203B41FA5}">
                      <a16:colId xmlns:a16="http://schemas.microsoft.com/office/drawing/2014/main" val="958263866"/>
                    </a:ext>
                  </a:extLst>
                </a:gridCol>
                <a:gridCol w="1347537">
                  <a:extLst>
                    <a:ext uri="{9D8B030D-6E8A-4147-A177-3AD203B41FA5}">
                      <a16:colId xmlns:a16="http://schemas.microsoft.com/office/drawing/2014/main" val="364218549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95930529"/>
                    </a:ext>
                  </a:extLst>
                </a:gridCol>
              </a:tblGrid>
              <a:tr h="4839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</a:t>
                      </a:r>
                    </a:p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30.9.2024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76803"/>
                  </a:ext>
                </a:extLst>
              </a:tr>
              <a:tr h="245897"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022214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77438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296 062 200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332 800 890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36 738 690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92025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188 007 257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205 059 848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17 052 591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20641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57 050 202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65 056 979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8 006 777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46987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5 630 562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6 465 074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834 512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650162"/>
                  </a:ext>
                </a:extLst>
              </a:tr>
              <a:tr h="4305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3 047 896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3 283 105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235 209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24879"/>
                  </a:ext>
                </a:extLst>
              </a:tr>
              <a:tr h="44324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13 972 131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15 253 654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1 281 523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17040"/>
                  </a:ext>
                </a:extLst>
              </a:tr>
              <a:tr h="4305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5 587 388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6 239 181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651 793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60581"/>
                  </a:ext>
                </a:extLst>
              </a:tr>
              <a:tr h="4305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1 599 424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1 715 077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581676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11 851 321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19 215 898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7 364 577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19604"/>
                  </a:ext>
                </a:extLst>
              </a:tr>
              <a:tr h="47809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Profesijný rozvoj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9 294 575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10 498 389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96067"/>
                  </a:ext>
                </a:extLst>
              </a:tr>
              <a:tr h="41732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Dorovnanie na FP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-7 759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034991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1 445,00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1 617,60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7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11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16,8%.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III.Q .2023 je vyšší o 172,60€  t.j.11,9%.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</p:txBody>
      </p:sp>
    </p:spTree>
    <p:extLst>
      <p:ext uri="{BB962C8B-B14F-4D97-AF65-F5344CB8AC3E}">
        <p14:creationId xmlns:p14="http://schemas.microsoft.com/office/powerpoint/2010/main" val="3092561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A92B5-A6F4-4FFB-87C0-C4BE9D5C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82200" cy="471638"/>
          </a:xfrm>
        </p:spPr>
        <p:txBody>
          <a:bodyPr>
            <a:normAutofit fontScale="90000"/>
          </a:bodyPr>
          <a:lstStyle/>
          <a:p>
            <a:r>
              <a:rPr lang="sk-SK" sz="2800" dirty="0">
                <a:latin typeface="Arial CE" panose="020B0604020202020204" pitchFamily="34" charset="0"/>
              </a:rPr>
              <a:t>Organizácie v pôsobnosti RÚSŠ ( bez mimorozpočtových zdrojov)</a:t>
            </a:r>
            <a:endParaRPr lang="sk-SK" sz="4800" dirty="0"/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F09AD91A-5B4C-453E-9FEC-E62C2C3DE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719930"/>
              </p:ext>
            </p:extLst>
          </p:nvPr>
        </p:nvGraphicFramePr>
        <p:xfrm>
          <a:off x="0" y="548640"/>
          <a:ext cx="12192000" cy="63300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6088">
                  <a:extLst>
                    <a:ext uri="{9D8B030D-6E8A-4147-A177-3AD203B41FA5}">
                      <a16:colId xmlns:a16="http://schemas.microsoft.com/office/drawing/2014/main" val="3222052030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30311458"/>
                    </a:ext>
                  </a:extLst>
                </a:gridCol>
                <a:gridCol w="1647598">
                  <a:extLst>
                    <a:ext uri="{9D8B030D-6E8A-4147-A177-3AD203B41FA5}">
                      <a16:colId xmlns:a16="http://schemas.microsoft.com/office/drawing/2014/main" val="604154882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2802270516"/>
                    </a:ext>
                  </a:extLst>
                </a:gridCol>
                <a:gridCol w="1655545">
                  <a:extLst>
                    <a:ext uri="{9D8B030D-6E8A-4147-A177-3AD203B41FA5}">
                      <a16:colId xmlns:a16="http://schemas.microsoft.com/office/drawing/2014/main" val="3103343954"/>
                    </a:ext>
                  </a:extLst>
                </a:gridCol>
                <a:gridCol w="1597794">
                  <a:extLst>
                    <a:ext uri="{9D8B030D-6E8A-4147-A177-3AD203B41FA5}">
                      <a16:colId xmlns:a16="http://schemas.microsoft.com/office/drawing/2014/main" val="958263866"/>
                    </a:ext>
                  </a:extLst>
                </a:gridCol>
                <a:gridCol w="1347537">
                  <a:extLst>
                    <a:ext uri="{9D8B030D-6E8A-4147-A177-3AD203B41FA5}">
                      <a16:colId xmlns:a16="http://schemas.microsoft.com/office/drawing/2014/main" val="364218549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95930529"/>
                    </a:ext>
                  </a:extLst>
                </a:gridCol>
              </a:tblGrid>
              <a:tr h="48397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Ukazovateľ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Merná jedn.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k 30.9.2023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Skutočnosť k 30.9.2024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Porovnanie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Perc.podiel na MF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576803"/>
                  </a:ext>
                </a:extLst>
              </a:tr>
              <a:tr h="245898"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022214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PEPZ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77438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136 560 789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156 910 673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20 349 884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92025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Tarifné platy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88 448 321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98 738 153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10 289 832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20641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Náhrady mzdy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28 030 409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32 380 450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4 350 041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46987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Nadčasy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1 159 639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1 307 792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650162"/>
                  </a:ext>
                </a:extLst>
              </a:tr>
              <a:tr h="4305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Príplatok za riadenie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1 495 800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1 649 093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153 293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24879"/>
                  </a:ext>
                </a:extLst>
              </a:tr>
              <a:tr h="443249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Osobné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4 607 394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5 215 859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608 465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917040"/>
                  </a:ext>
                </a:extLst>
              </a:tr>
              <a:tr h="4305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Ostatné príplatky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3 318 696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3 662 752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344 056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60581"/>
                  </a:ext>
                </a:extLst>
              </a:tr>
              <a:tr h="43058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Jubilejné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718 147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773 683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107,73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581676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Odmeny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4 050 844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7 785 460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3 734 616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19604"/>
                  </a:ext>
                </a:extLst>
              </a:tr>
              <a:tr h="47809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Profesijný rozvoj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4 726 311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5 392 051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665 740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96067"/>
                  </a:ext>
                </a:extLst>
              </a:tr>
              <a:tr h="41732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Dorovnanie na FP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034991"/>
                  </a:ext>
                </a:extLst>
              </a:tr>
              <a:tr h="421296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Priemerný mesačný plat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1 450,2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1 621,4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7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020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7C6B16C-C905-4C2B-B694-49F58E95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656573"/>
            <a:ext cx="10641975" cy="338478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Osobný príplatok a odmena k tarifnému platu za III.Q. 2024  je 13,16%. 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Rast nominálnej mzdy oproti III.Q .2023 je vyšší o 171,20€  t.j.11,81%.</a:t>
            </a:r>
          </a:p>
          <a:p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Miera inflácie meraná indexom spotrebiteľských cien za I. - III.Q. 2024 je v priemere 102,7 percentuálneho bodu.</a:t>
            </a:r>
          </a:p>
        </p:txBody>
      </p:sp>
    </p:spTree>
    <p:extLst>
      <p:ext uri="{BB962C8B-B14F-4D97-AF65-F5344CB8AC3E}">
        <p14:creationId xmlns:p14="http://schemas.microsoft.com/office/powerpoint/2010/main" val="2403011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</TotalTime>
  <Words>3206</Words>
  <Application>Microsoft Office PowerPoint</Application>
  <PresentationFormat>Širokouhlá</PresentationFormat>
  <Paragraphs>1749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5" baseType="lpstr">
      <vt:lpstr>Arial</vt:lpstr>
      <vt:lpstr>Arial CE</vt:lpstr>
      <vt:lpstr>Times New Roman CE</vt:lpstr>
      <vt:lpstr>Trebuchet MS</vt:lpstr>
      <vt:lpstr>Wingdings 3</vt:lpstr>
      <vt:lpstr>Fazeta</vt:lpstr>
      <vt:lpstr>Odborový zväz pracovníkov školstva a vedy na Slovensku</vt:lpstr>
      <vt:lpstr>Porovnanie priemernej mzdy v RŠ za III.Q.2023 a III.Q.2024</vt:lpstr>
      <vt:lpstr> Počet zamestnancov a priemerné platy v  regionálnom školstve za III.Q.2024</vt:lpstr>
      <vt:lpstr>Všetci zriaďovatelia (bez mimorozpočtových zdrojov)</vt:lpstr>
      <vt:lpstr>Prezentácia programu PowerPoint</vt:lpstr>
      <vt:lpstr>Organizácie v pôsobnosti VÚC (bez mimorozpočtových zdrojov)</vt:lpstr>
      <vt:lpstr>Prezentácia programu PowerPoint</vt:lpstr>
      <vt:lpstr>Organizácie v pôsobnosti RÚSŠ ( bez mimorozpočtových zdrojov)</vt:lpstr>
      <vt:lpstr>Prezentácia programu PowerPoint</vt:lpstr>
      <vt:lpstr>Organizácie v pôsobnosti obcí (bez mimorozpočtových zdrojov) </vt:lpstr>
      <vt:lpstr>Prezentácia programu PowerPoint</vt:lpstr>
      <vt:lpstr> Súkromné organizácie</vt:lpstr>
      <vt:lpstr>Prezentácia programu PowerPoint</vt:lpstr>
      <vt:lpstr> Cirkevné organizácie</vt:lpstr>
      <vt:lpstr>Prezentácia programu PowerPoint</vt:lpstr>
      <vt:lpstr> Verejné vysoké školy </vt:lpstr>
      <vt:lpstr>Prezentácia programu PowerPoint</vt:lpstr>
      <vt:lpstr>Prezentácia programu PowerPoint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Odborový zväz pracovníkov školstva a vedy na Slovensku</dc:title>
  <dc:creator>Sekretariat</dc:creator>
  <cp:lastModifiedBy>Sekretariat</cp:lastModifiedBy>
  <cp:revision>36</cp:revision>
  <cp:lastPrinted>2024-11-06T10:36:29Z</cp:lastPrinted>
  <dcterms:created xsi:type="dcterms:W3CDTF">2023-06-05T09:01:27Z</dcterms:created>
  <dcterms:modified xsi:type="dcterms:W3CDTF">2024-12-03T09:02:31Z</dcterms:modified>
</cp:coreProperties>
</file>